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3"/>
  </p:notesMasterIdLst>
  <p:sldIdLst>
    <p:sldId id="331" r:id="rId2"/>
    <p:sldId id="332" r:id="rId3"/>
    <p:sldId id="333" r:id="rId4"/>
    <p:sldId id="334" r:id="rId5"/>
    <p:sldId id="335" r:id="rId6"/>
    <p:sldId id="336" r:id="rId7"/>
    <p:sldId id="337" r:id="rId8"/>
    <p:sldId id="338" r:id="rId9"/>
    <p:sldId id="330" r:id="rId10"/>
    <p:sldId id="296" r:id="rId11"/>
    <p:sldId id="326" r:id="rId12"/>
    <p:sldId id="327" r:id="rId13"/>
    <p:sldId id="324" r:id="rId14"/>
    <p:sldId id="325" r:id="rId15"/>
    <p:sldId id="306" r:id="rId16"/>
    <p:sldId id="297" r:id="rId17"/>
    <p:sldId id="308" r:id="rId18"/>
    <p:sldId id="309" r:id="rId19"/>
    <p:sldId id="310" r:id="rId20"/>
    <p:sldId id="312" r:id="rId21"/>
    <p:sldId id="313" r:id="rId22"/>
    <p:sldId id="314" r:id="rId23"/>
    <p:sldId id="299" r:id="rId24"/>
    <p:sldId id="300" r:id="rId25"/>
    <p:sldId id="301" r:id="rId26"/>
    <p:sldId id="302" r:id="rId27"/>
    <p:sldId id="305" r:id="rId28"/>
    <p:sldId id="316" r:id="rId29"/>
    <p:sldId id="317" r:id="rId30"/>
    <p:sldId id="318" r:id="rId31"/>
    <p:sldId id="320" r:id="rId3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00"/>
    <a:srgbClr val="981B0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83" autoAdjust="0"/>
  </p:normalViewPr>
  <p:slideViewPr>
    <p:cSldViewPr>
      <p:cViewPr varScale="1">
        <p:scale>
          <a:sx n="49" d="100"/>
          <a:sy n="49" d="100"/>
        </p:scale>
        <p:origin x="-102" y="-4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zh-CN" altLang="en-US"/>
          </a:p>
        </p:txBody>
      </p:sp>
      <p:sp>
        <p:nvSpPr>
          <p:cNvPr id="225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225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25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25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22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5635452-6B58-449E-8194-043193CC5DFE}"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34"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en-US"/>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3 Veri Yer Tutucusu"/>
          <p:cNvSpPr>
            <a:spLocks noGrp="1"/>
          </p:cNvSpPr>
          <p:nvPr>
            <p:ph type="dt" sz="half" idx="10"/>
          </p:nvPr>
        </p:nvSpPr>
        <p:spPr/>
        <p:txBody>
          <a:bodyPr/>
          <a:lstStyle/>
          <a:p>
            <a:endParaRPr lang="en-US" altLang="zh-CN"/>
          </a:p>
        </p:txBody>
      </p:sp>
      <p:sp>
        <p:nvSpPr>
          <p:cNvPr id="5" name="4 Altbilgi Yer Tutucusu"/>
          <p:cNvSpPr>
            <a:spLocks noGrp="1"/>
          </p:cNvSpPr>
          <p:nvPr>
            <p:ph type="ftr" sz="quarter" idx="11"/>
          </p:nvPr>
        </p:nvSpPr>
        <p:spPr/>
        <p:txBody>
          <a:bodyPr/>
          <a:lstStyle/>
          <a:p>
            <a:endParaRPr lang="en-US" altLang="zh-CN"/>
          </a:p>
        </p:txBody>
      </p:sp>
      <p:sp>
        <p:nvSpPr>
          <p:cNvPr id="6" name="5 Slayt Numarası Yer Tutucusu"/>
          <p:cNvSpPr>
            <a:spLocks noGrp="1"/>
          </p:cNvSpPr>
          <p:nvPr>
            <p:ph type="sldNum" sz="quarter" idx="12"/>
          </p:nvPr>
        </p:nvSpPr>
        <p:spPr/>
        <p:txBody>
          <a:bodyPr/>
          <a:lstStyle/>
          <a:p>
            <a:fld id="{5AB27835-E72D-4DE1-99DE-E82586677D14}" type="slidenum">
              <a:rPr lang="zh-CN" altLang="en-US" smtClean="0"/>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10"/>
          </p:nvPr>
        </p:nvSpPr>
        <p:spPr/>
        <p:txBody>
          <a:bodyPr/>
          <a:lstStyle/>
          <a:p>
            <a:endParaRPr lang="en-US" altLang="zh-CN"/>
          </a:p>
        </p:txBody>
      </p:sp>
      <p:sp>
        <p:nvSpPr>
          <p:cNvPr id="5" name="4 Altbilgi Yer Tutucusu"/>
          <p:cNvSpPr>
            <a:spLocks noGrp="1"/>
          </p:cNvSpPr>
          <p:nvPr>
            <p:ph type="ftr" sz="quarter" idx="11"/>
          </p:nvPr>
        </p:nvSpPr>
        <p:spPr/>
        <p:txBody>
          <a:bodyPr/>
          <a:lstStyle/>
          <a:p>
            <a:endParaRPr lang="en-US" altLang="zh-CN"/>
          </a:p>
        </p:txBody>
      </p:sp>
      <p:sp>
        <p:nvSpPr>
          <p:cNvPr id="6" name="5 Slayt Numarası Yer Tutucusu"/>
          <p:cNvSpPr>
            <a:spLocks noGrp="1"/>
          </p:cNvSpPr>
          <p:nvPr>
            <p:ph type="sldNum" sz="quarter" idx="12"/>
          </p:nvPr>
        </p:nvSpPr>
        <p:spPr/>
        <p:txBody>
          <a:bodyPr/>
          <a:lstStyle/>
          <a:p>
            <a:fld id="{503439F3-27E4-4483-8C5E-624A44D51220}" type="slidenum">
              <a:rPr lang="zh-CN" altLang="en-US" smtClean="0"/>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en-US"/>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endParaRPr lang="en-US" altLang="zh-CN"/>
          </a:p>
        </p:txBody>
      </p:sp>
      <p:sp>
        <p:nvSpPr>
          <p:cNvPr id="5" name="4 Altbilgi Yer Tutucusu"/>
          <p:cNvSpPr>
            <a:spLocks noGrp="1"/>
          </p:cNvSpPr>
          <p:nvPr>
            <p:ph type="ftr" sz="quarter" idx="11"/>
          </p:nvPr>
        </p:nvSpPr>
        <p:spPr/>
        <p:txBody>
          <a:bodyPr/>
          <a:lstStyle/>
          <a:p>
            <a:endParaRPr lang="en-US" altLang="zh-CN"/>
          </a:p>
        </p:txBody>
      </p:sp>
      <p:sp>
        <p:nvSpPr>
          <p:cNvPr id="6" name="5 Slayt Numarası Yer Tutucusu"/>
          <p:cNvSpPr>
            <a:spLocks noGrp="1"/>
          </p:cNvSpPr>
          <p:nvPr>
            <p:ph type="sldNum" sz="quarter" idx="12"/>
          </p:nvPr>
        </p:nvSpPr>
        <p:spPr/>
        <p:txBody>
          <a:bodyPr/>
          <a:lstStyle/>
          <a:p>
            <a:fld id="{7D9FD512-F9AC-4F12-9CA2-0900B2FF3618}" type="slidenum">
              <a:rPr lang="zh-CN" altLang="en-US" smtClean="0"/>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4 Veri Yer Tutucusu"/>
          <p:cNvSpPr>
            <a:spLocks noGrp="1"/>
          </p:cNvSpPr>
          <p:nvPr>
            <p:ph type="dt" sz="half" idx="10"/>
          </p:nvPr>
        </p:nvSpPr>
        <p:spPr/>
        <p:txBody>
          <a:bodyPr/>
          <a:lstStyle/>
          <a:p>
            <a:endParaRPr lang="en-US" altLang="zh-CN"/>
          </a:p>
        </p:txBody>
      </p:sp>
      <p:sp>
        <p:nvSpPr>
          <p:cNvPr id="6" name="5 Altbilgi Yer Tutucusu"/>
          <p:cNvSpPr>
            <a:spLocks noGrp="1"/>
          </p:cNvSpPr>
          <p:nvPr>
            <p:ph type="ftr" sz="quarter" idx="11"/>
          </p:nvPr>
        </p:nvSpPr>
        <p:spPr/>
        <p:txBody>
          <a:bodyPr/>
          <a:lstStyle/>
          <a:p>
            <a:endParaRPr lang="en-US" altLang="zh-CN"/>
          </a:p>
        </p:txBody>
      </p:sp>
      <p:sp>
        <p:nvSpPr>
          <p:cNvPr id="7" name="6 Slayt Numarası Yer Tutucusu"/>
          <p:cNvSpPr>
            <a:spLocks noGrp="1"/>
          </p:cNvSpPr>
          <p:nvPr>
            <p:ph type="sldNum" sz="quarter" idx="12"/>
          </p:nvPr>
        </p:nvSpPr>
        <p:spPr/>
        <p:txBody>
          <a:bodyPr/>
          <a:lstStyle/>
          <a:p>
            <a:fld id="{B105CEA6-D9F7-4FA8-AEF5-82D5CBF6F2B8}" type="slidenum">
              <a:rPr lang="zh-CN" altLang="en-US" smtClean="0"/>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en-US"/>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6 Veri Yer Tutucusu"/>
          <p:cNvSpPr>
            <a:spLocks noGrp="1"/>
          </p:cNvSpPr>
          <p:nvPr>
            <p:ph type="dt" sz="half" idx="10"/>
          </p:nvPr>
        </p:nvSpPr>
        <p:spPr/>
        <p:txBody>
          <a:bodyPr/>
          <a:lstStyle/>
          <a:p>
            <a:endParaRPr lang="en-US" altLang="zh-CN"/>
          </a:p>
        </p:txBody>
      </p:sp>
      <p:sp>
        <p:nvSpPr>
          <p:cNvPr id="8" name="7 Altbilgi Yer Tutucusu"/>
          <p:cNvSpPr>
            <a:spLocks noGrp="1"/>
          </p:cNvSpPr>
          <p:nvPr>
            <p:ph type="ftr" sz="quarter" idx="11"/>
          </p:nvPr>
        </p:nvSpPr>
        <p:spPr/>
        <p:txBody>
          <a:bodyPr/>
          <a:lstStyle/>
          <a:p>
            <a:endParaRPr lang="en-US" altLang="zh-CN"/>
          </a:p>
        </p:txBody>
      </p:sp>
      <p:sp>
        <p:nvSpPr>
          <p:cNvPr id="9" name="8 Slayt Numarası Yer Tutucusu"/>
          <p:cNvSpPr>
            <a:spLocks noGrp="1"/>
          </p:cNvSpPr>
          <p:nvPr>
            <p:ph type="sldNum" sz="quarter" idx="12"/>
          </p:nvPr>
        </p:nvSpPr>
        <p:spPr/>
        <p:txBody>
          <a:bodyPr/>
          <a:lstStyle/>
          <a:p>
            <a:fld id="{81CC64B4-AA47-4665-B0C6-2C6B313C9FD2}" type="slidenum">
              <a:rPr lang="zh-CN" altLang="en-US" smtClean="0"/>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Veri Yer Tutucusu"/>
          <p:cNvSpPr>
            <a:spLocks noGrp="1"/>
          </p:cNvSpPr>
          <p:nvPr>
            <p:ph type="dt" sz="half" idx="10"/>
          </p:nvPr>
        </p:nvSpPr>
        <p:spPr/>
        <p:txBody>
          <a:bodyPr/>
          <a:lstStyle/>
          <a:p>
            <a:endParaRPr lang="en-US" altLang="zh-CN"/>
          </a:p>
        </p:txBody>
      </p:sp>
      <p:sp>
        <p:nvSpPr>
          <p:cNvPr id="4" name="3 Altbilgi Yer Tutucusu"/>
          <p:cNvSpPr>
            <a:spLocks noGrp="1"/>
          </p:cNvSpPr>
          <p:nvPr>
            <p:ph type="ftr" sz="quarter" idx="11"/>
          </p:nvPr>
        </p:nvSpPr>
        <p:spPr/>
        <p:txBody>
          <a:bodyPr/>
          <a:lstStyle/>
          <a:p>
            <a:endParaRPr lang="en-US" altLang="zh-CN"/>
          </a:p>
        </p:txBody>
      </p:sp>
      <p:sp>
        <p:nvSpPr>
          <p:cNvPr id="5" name="4 Slayt Numarası Yer Tutucusu"/>
          <p:cNvSpPr>
            <a:spLocks noGrp="1"/>
          </p:cNvSpPr>
          <p:nvPr>
            <p:ph type="sldNum" sz="quarter" idx="12"/>
          </p:nvPr>
        </p:nvSpPr>
        <p:spPr/>
        <p:txBody>
          <a:bodyPr/>
          <a:lstStyle/>
          <a:p>
            <a:fld id="{E47F89F8-F4C3-43B0-9D14-CF017D7B8C3C}" type="slidenum">
              <a:rPr lang="zh-CN" altLang="en-US" smtClean="0"/>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endParaRPr lang="en-US" altLang="zh-CN"/>
          </a:p>
        </p:txBody>
      </p:sp>
      <p:sp>
        <p:nvSpPr>
          <p:cNvPr id="3" name="2 Altbilgi Yer Tutucusu"/>
          <p:cNvSpPr>
            <a:spLocks noGrp="1"/>
          </p:cNvSpPr>
          <p:nvPr>
            <p:ph type="ftr" sz="quarter" idx="11"/>
          </p:nvPr>
        </p:nvSpPr>
        <p:spPr/>
        <p:txBody>
          <a:bodyPr/>
          <a:lstStyle/>
          <a:p>
            <a:endParaRPr lang="en-US" altLang="zh-CN"/>
          </a:p>
        </p:txBody>
      </p:sp>
      <p:sp>
        <p:nvSpPr>
          <p:cNvPr id="4" name="3 Slayt Numarası Yer Tutucusu"/>
          <p:cNvSpPr>
            <a:spLocks noGrp="1"/>
          </p:cNvSpPr>
          <p:nvPr>
            <p:ph type="sldNum" sz="quarter" idx="12"/>
          </p:nvPr>
        </p:nvSpPr>
        <p:spPr/>
        <p:txBody>
          <a:bodyPr/>
          <a:lstStyle/>
          <a:p>
            <a:fld id="{26333AFD-F2EE-487D-BB25-F31699737AF7}" type="slidenum">
              <a:rPr lang="zh-CN" altLang="en-US" smtClean="0"/>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en-US"/>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endParaRPr lang="en-US" altLang="zh-CN"/>
          </a:p>
        </p:txBody>
      </p:sp>
      <p:sp>
        <p:nvSpPr>
          <p:cNvPr id="6" name="5 Altbilgi Yer Tutucusu"/>
          <p:cNvSpPr>
            <a:spLocks noGrp="1"/>
          </p:cNvSpPr>
          <p:nvPr>
            <p:ph type="ftr" sz="quarter" idx="11"/>
          </p:nvPr>
        </p:nvSpPr>
        <p:spPr/>
        <p:txBody>
          <a:bodyPr/>
          <a:lstStyle/>
          <a:p>
            <a:endParaRPr lang="en-US" altLang="zh-CN"/>
          </a:p>
        </p:txBody>
      </p:sp>
      <p:sp>
        <p:nvSpPr>
          <p:cNvPr id="7" name="6 Slayt Numarası Yer Tutucusu"/>
          <p:cNvSpPr>
            <a:spLocks noGrp="1"/>
          </p:cNvSpPr>
          <p:nvPr>
            <p:ph type="sldNum" sz="quarter" idx="12"/>
          </p:nvPr>
        </p:nvSpPr>
        <p:spPr/>
        <p:txBody>
          <a:bodyPr/>
          <a:lstStyle/>
          <a:p>
            <a:fld id="{06D2CFA0-F074-40B7-B3D9-1A4CB6427715}" type="slidenum">
              <a:rPr lang="zh-CN" altLang="en-US" smtClean="0"/>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en-US"/>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endParaRPr lang="en-US" altLang="zh-CN"/>
          </a:p>
        </p:txBody>
      </p:sp>
      <p:sp>
        <p:nvSpPr>
          <p:cNvPr id="6" name="5 Altbilgi Yer Tutucusu"/>
          <p:cNvSpPr>
            <a:spLocks noGrp="1"/>
          </p:cNvSpPr>
          <p:nvPr>
            <p:ph type="ftr" sz="quarter" idx="11"/>
          </p:nvPr>
        </p:nvSpPr>
        <p:spPr/>
        <p:txBody>
          <a:bodyPr/>
          <a:lstStyle/>
          <a:p>
            <a:endParaRPr lang="en-US" altLang="zh-CN"/>
          </a:p>
        </p:txBody>
      </p:sp>
      <p:sp>
        <p:nvSpPr>
          <p:cNvPr id="7" name="6 Slayt Numarası Yer Tutucusu"/>
          <p:cNvSpPr>
            <a:spLocks noGrp="1"/>
          </p:cNvSpPr>
          <p:nvPr>
            <p:ph type="sldNum" sz="quarter" idx="12"/>
          </p:nvPr>
        </p:nvSpPr>
        <p:spPr/>
        <p:txBody>
          <a:bodyPr/>
          <a:lstStyle/>
          <a:p>
            <a:fld id="{F76CCA0B-E762-4759-8B27-B3E6367DE1B9}" type="slidenum">
              <a:rPr lang="zh-CN" altLang="en-US" smtClean="0"/>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10"/>
          </p:nvPr>
        </p:nvSpPr>
        <p:spPr/>
        <p:txBody>
          <a:bodyPr/>
          <a:lstStyle/>
          <a:p>
            <a:endParaRPr lang="en-US" altLang="zh-CN"/>
          </a:p>
        </p:txBody>
      </p:sp>
      <p:sp>
        <p:nvSpPr>
          <p:cNvPr id="5" name="4 Altbilgi Yer Tutucusu"/>
          <p:cNvSpPr>
            <a:spLocks noGrp="1"/>
          </p:cNvSpPr>
          <p:nvPr>
            <p:ph type="ftr" sz="quarter" idx="11"/>
          </p:nvPr>
        </p:nvSpPr>
        <p:spPr/>
        <p:txBody>
          <a:bodyPr/>
          <a:lstStyle/>
          <a:p>
            <a:endParaRPr lang="en-US" altLang="zh-CN"/>
          </a:p>
        </p:txBody>
      </p:sp>
      <p:sp>
        <p:nvSpPr>
          <p:cNvPr id="6" name="5 Slayt Numarası Yer Tutucusu"/>
          <p:cNvSpPr>
            <a:spLocks noGrp="1"/>
          </p:cNvSpPr>
          <p:nvPr>
            <p:ph type="sldNum" sz="quarter" idx="12"/>
          </p:nvPr>
        </p:nvSpPr>
        <p:spPr/>
        <p:txBody>
          <a:bodyPr/>
          <a:lstStyle/>
          <a:p>
            <a:fld id="{0CF3EC2D-B213-4CBD-A2F7-1207450035FF}" type="slidenum">
              <a:rPr lang="zh-CN" altLang="en-US" smtClean="0"/>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10"/>
          </p:nvPr>
        </p:nvSpPr>
        <p:spPr/>
        <p:txBody>
          <a:bodyPr/>
          <a:lstStyle/>
          <a:p>
            <a:endParaRPr lang="en-US" altLang="zh-CN"/>
          </a:p>
        </p:txBody>
      </p:sp>
      <p:sp>
        <p:nvSpPr>
          <p:cNvPr id="5" name="4 Altbilgi Yer Tutucusu"/>
          <p:cNvSpPr>
            <a:spLocks noGrp="1"/>
          </p:cNvSpPr>
          <p:nvPr>
            <p:ph type="ftr" sz="quarter" idx="11"/>
          </p:nvPr>
        </p:nvSpPr>
        <p:spPr/>
        <p:txBody>
          <a:bodyPr/>
          <a:lstStyle/>
          <a:p>
            <a:endParaRPr lang="en-US" altLang="zh-CN"/>
          </a:p>
        </p:txBody>
      </p:sp>
      <p:sp>
        <p:nvSpPr>
          <p:cNvPr id="6" name="5 Slayt Numarası Yer Tutucusu"/>
          <p:cNvSpPr>
            <a:spLocks noGrp="1"/>
          </p:cNvSpPr>
          <p:nvPr>
            <p:ph type="sldNum" sz="quarter" idx="12"/>
          </p:nvPr>
        </p:nvSpPr>
        <p:spPr/>
        <p:txBody>
          <a:bodyPr/>
          <a:lstStyle/>
          <a:p>
            <a:fld id="{24FD4D21-3CEE-4030-AC63-FCB0D6D95E3A}" type="slidenum">
              <a:rPr lang="zh-CN" altLang="en-US" smtClean="0"/>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zh-CN"/>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zh-CN"/>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5321B6-FC4D-429E-940C-EC4CF35F8492}" type="slidenum">
              <a:rPr lang="zh-CN" altLang="en-US" smtClean="0"/>
              <a:pPr/>
              <a:t>‹#›</a:t>
            </a:fld>
            <a:endParaRPr lang="en-US" altLang="zh-CN"/>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The Motives for British Colonization</a:t>
            </a:r>
          </a:p>
        </p:txBody>
      </p:sp>
      <p:sp>
        <p:nvSpPr>
          <p:cNvPr id="2051" name="Rectangle 3"/>
          <p:cNvSpPr>
            <a:spLocks noGrp="1" noChangeArrowheads="1"/>
          </p:cNvSpPr>
          <p:nvPr>
            <p:ph type="subTitle" idx="1"/>
          </p:nvPr>
        </p:nvSpPr>
        <p:spPr/>
        <p:txBody>
          <a:bodyPr/>
          <a:lstStyle/>
          <a:p>
            <a:r>
              <a:rPr lang="en-US" dirty="0"/>
              <a:t>Religious Freedom, Economic Opportunity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Puritans</a:t>
            </a:r>
          </a:p>
        </p:txBody>
      </p:sp>
      <p:sp>
        <p:nvSpPr>
          <p:cNvPr id="14339" name="Rectangle 3"/>
          <p:cNvSpPr>
            <a:spLocks noGrp="1" noChangeArrowheads="1"/>
          </p:cNvSpPr>
          <p:nvPr>
            <p:ph idx="1"/>
          </p:nvPr>
        </p:nvSpPr>
        <p:spPr>
          <a:xfrm>
            <a:off x="457200" y="1600200"/>
            <a:ext cx="4510088" cy="5029200"/>
          </a:xfrm>
        </p:spPr>
        <p:txBody>
          <a:bodyPr/>
          <a:lstStyle/>
          <a:p>
            <a:r>
              <a:rPr lang="en-US" sz="2200"/>
              <a:t>Compromise was satisfactory to most people in England, but there were DISSENTERS: faithful CATHOLICS and reformers known as PURITANS, who had been exposed to Calvinist ideas while in exile and could not accept the remnants of Catholicism. Dissenters represented a threat to unity and were severely PERSECUTED. Many sought refuge in the New World </a:t>
            </a:r>
          </a:p>
        </p:txBody>
      </p:sp>
      <p:pic>
        <p:nvPicPr>
          <p:cNvPr id="14342" name="Picture 6"/>
          <p:cNvPicPr>
            <a:picLocks noChangeAspect="1" noChangeArrowheads="1"/>
          </p:cNvPicPr>
          <p:nvPr/>
        </p:nvPicPr>
        <p:blipFill>
          <a:blip r:embed="rId2"/>
          <a:srcRect/>
          <a:stretch>
            <a:fillRect/>
          </a:stretch>
        </p:blipFill>
        <p:spPr bwMode="auto">
          <a:xfrm>
            <a:off x="5299075" y="1781175"/>
            <a:ext cx="3355975" cy="3802063"/>
          </a:xfrm>
          <a:prstGeom prst="rect">
            <a:avLst/>
          </a:prstGeom>
          <a:noFill/>
          <a:ln w="76200">
            <a:solidFill>
              <a:schemeClr val="hlink"/>
            </a:solid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Economic Developments</a:t>
            </a:r>
          </a:p>
        </p:txBody>
      </p:sp>
      <p:sp>
        <p:nvSpPr>
          <p:cNvPr id="15363" name="Rectangle 3"/>
          <p:cNvSpPr>
            <a:spLocks noGrp="1" noChangeArrowheads="1"/>
          </p:cNvSpPr>
          <p:nvPr>
            <p:ph idx="1"/>
          </p:nvPr>
        </p:nvSpPr>
        <p:spPr>
          <a:xfrm>
            <a:off x="457200" y="1600200"/>
            <a:ext cx="4184650" cy="4946650"/>
          </a:xfrm>
        </p:spPr>
        <p:txBody>
          <a:bodyPr/>
          <a:lstStyle/>
          <a:p>
            <a:r>
              <a:rPr lang="en-US" sz="2400"/>
              <a:t>The TRANSITION from an agriculturally-based feudal economy to a diversified (agriculture, industry, commerce) capitalist economy created opportunities for many, but it also created economic hardship.</a:t>
            </a:r>
          </a:p>
        </p:txBody>
      </p:sp>
      <p:pic>
        <p:nvPicPr>
          <p:cNvPr id="15366" name="Picture 6" descr="1448"/>
          <p:cNvPicPr>
            <a:picLocks noChangeAspect="1" noChangeArrowheads="1"/>
          </p:cNvPicPr>
          <p:nvPr/>
        </p:nvPicPr>
        <p:blipFill>
          <a:blip r:embed="rId2"/>
          <a:srcRect/>
          <a:stretch>
            <a:fillRect/>
          </a:stretch>
        </p:blipFill>
        <p:spPr bwMode="auto">
          <a:xfrm>
            <a:off x="4922838" y="1831975"/>
            <a:ext cx="3684587" cy="3087688"/>
          </a:xfrm>
          <a:prstGeom prst="rect">
            <a:avLst/>
          </a:prstGeom>
          <a:noFill/>
          <a:ln w="76200">
            <a:solidFill>
              <a:schemeClr val="hlink"/>
            </a:solid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Money-Based Economy</a:t>
            </a:r>
          </a:p>
        </p:txBody>
      </p:sp>
      <p:sp>
        <p:nvSpPr>
          <p:cNvPr id="16387" name="Rectangle 3"/>
          <p:cNvSpPr>
            <a:spLocks noGrp="1" noChangeArrowheads="1"/>
          </p:cNvSpPr>
          <p:nvPr>
            <p:ph idx="1"/>
          </p:nvPr>
        </p:nvSpPr>
        <p:spPr>
          <a:xfrm>
            <a:off x="457200" y="1600200"/>
            <a:ext cx="4622800" cy="4926013"/>
          </a:xfrm>
        </p:spPr>
        <p:txBody>
          <a:bodyPr/>
          <a:lstStyle/>
          <a:p>
            <a:pPr>
              <a:lnSpc>
                <a:spcPct val="90000"/>
              </a:lnSpc>
            </a:pPr>
            <a:r>
              <a:rPr lang="en-US" sz="2400"/>
              <a:t>As a MONEY-BASED ECONOMY became more important, the feudal structure started to break down.</a:t>
            </a:r>
          </a:p>
          <a:p>
            <a:pPr lvl="1">
              <a:lnSpc>
                <a:spcPct val="90000"/>
              </a:lnSpc>
            </a:pPr>
            <a:r>
              <a:rPr lang="en-US" sz="2000"/>
              <a:t>Lords, eager to increase their resources, allowed their vassals to pay fees in lieu of performing military services.</a:t>
            </a:r>
          </a:p>
          <a:p>
            <a:pPr lvl="1">
              <a:lnSpc>
                <a:spcPct val="90000"/>
              </a:lnSpc>
            </a:pPr>
            <a:r>
              <a:rPr lang="en-US" sz="2000"/>
              <a:t>Peasants were allowed to buy their freedom and engage in independent enterprises.</a:t>
            </a:r>
          </a:p>
          <a:p>
            <a:pPr lvl="1">
              <a:lnSpc>
                <a:spcPct val="90000"/>
              </a:lnSpc>
            </a:pPr>
            <a:r>
              <a:rPr lang="en-US" sz="2000"/>
              <a:t>The importance of agriculture declined.</a:t>
            </a:r>
          </a:p>
        </p:txBody>
      </p:sp>
      <p:pic>
        <p:nvPicPr>
          <p:cNvPr id="16391" name="Picture 7" descr="stadh"/>
          <p:cNvPicPr>
            <a:picLocks noChangeAspect="1" noChangeArrowheads="1"/>
          </p:cNvPicPr>
          <p:nvPr/>
        </p:nvPicPr>
        <p:blipFill>
          <a:blip r:embed="rId2"/>
          <a:srcRect l="30309" r="1961"/>
          <a:stretch>
            <a:fillRect/>
          </a:stretch>
        </p:blipFill>
        <p:spPr bwMode="auto">
          <a:xfrm>
            <a:off x="5494338" y="1731963"/>
            <a:ext cx="3132137" cy="3652837"/>
          </a:xfrm>
          <a:prstGeom prst="rect">
            <a:avLst/>
          </a:prstGeom>
          <a:noFill/>
          <a:ln w="76200">
            <a:solidFill>
              <a:schemeClr val="hlink"/>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The Enclosure Movement</a:t>
            </a:r>
          </a:p>
        </p:txBody>
      </p:sp>
      <p:sp>
        <p:nvSpPr>
          <p:cNvPr id="17411" name="Rectangle 3"/>
          <p:cNvSpPr>
            <a:spLocks noGrp="1" noChangeArrowheads="1"/>
          </p:cNvSpPr>
          <p:nvPr>
            <p:ph idx="1"/>
          </p:nvPr>
        </p:nvSpPr>
        <p:spPr>
          <a:xfrm>
            <a:off x="457200" y="1600200"/>
            <a:ext cx="4154488" cy="4530725"/>
          </a:xfrm>
        </p:spPr>
        <p:txBody>
          <a:bodyPr/>
          <a:lstStyle/>
          <a:p>
            <a:r>
              <a:rPr lang="en-US" sz="2000"/>
              <a:t>As the MIDDLE CLASS grew in importance, wool (used in the production of fine clothing) became increasingly valuable. Many lords converted their lands from agriculture to sheep raising. This development, known as the ENCLOSURE MOVEMENT, meant that serfs were thrown off the land.</a:t>
            </a:r>
          </a:p>
        </p:txBody>
      </p:sp>
      <p:pic>
        <p:nvPicPr>
          <p:cNvPr id="17414" name="Picture 6" descr="250px-Flock_of_sheep"/>
          <p:cNvPicPr>
            <a:picLocks noChangeAspect="1" noChangeArrowheads="1"/>
          </p:cNvPicPr>
          <p:nvPr/>
        </p:nvPicPr>
        <p:blipFill>
          <a:blip r:embed="rId2"/>
          <a:srcRect/>
          <a:stretch>
            <a:fillRect/>
          </a:stretch>
        </p:blipFill>
        <p:spPr bwMode="auto">
          <a:xfrm>
            <a:off x="5254625" y="1763713"/>
            <a:ext cx="2847975" cy="4283075"/>
          </a:xfrm>
          <a:prstGeom prst="rect">
            <a:avLst/>
          </a:prstGeom>
          <a:noFill/>
          <a:ln w="76200">
            <a:solidFill>
              <a:schemeClr val="hlink"/>
            </a:solid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Cloth-Making</a:t>
            </a:r>
          </a:p>
        </p:txBody>
      </p:sp>
      <p:sp>
        <p:nvSpPr>
          <p:cNvPr id="18435" name="Rectangle 3"/>
          <p:cNvSpPr>
            <a:spLocks noGrp="1" noChangeArrowheads="1"/>
          </p:cNvSpPr>
          <p:nvPr>
            <p:ph idx="1"/>
          </p:nvPr>
        </p:nvSpPr>
        <p:spPr>
          <a:xfrm>
            <a:off x="457200" y="1600200"/>
            <a:ext cx="3903663" cy="4768850"/>
          </a:xfrm>
        </p:spPr>
        <p:txBody>
          <a:bodyPr/>
          <a:lstStyle/>
          <a:p>
            <a:r>
              <a:rPr lang="en-US" sz="2000"/>
              <a:t>WOOL became an important industry and one of England’s most valuable exports. In addition to sheep-raising, many entrepreneurs went into the cloth making business. This industry created jobs for many peasants, but it was highly competitive and entrepreneurs who were forced out of business left large numbers of unemployed workers.</a:t>
            </a:r>
          </a:p>
        </p:txBody>
      </p:sp>
      <p:pic>
        <p:nvPicPr>
          <p:cNvPr id="18437" name="Picture 5" descr="spinners"/>
          <p:cNvPicPr>
            <a:picLocks noChangeAspect="1" noChangeArrowheads="1"/>
          </p:cNvPicPr>
          <p:nvPr/>
        </p:nvPicPr>
        <p:blipFill>
          <a:blip r:embed="rId2"/>
          <a:srcRect l="8681"/>
          <a:stretch>
            <a:fillRect/>
          </a:stretch>
        </p:blipFill>
        <p:spPr bwMode="auto">
          <a:xfrm>
            <a:off x="4535488" y="1779588"/>
            <a:ext cx="4316412" cy="3227387"/>
          </a:xfrm>
          <a:prstGeom prst="rect">
            <a:avLst/>
          </a:prstGeom>
          <a:noFill/>
          <a:ln w="76200">
            <a:solidFill>
              <a:schemeClr val="hlink"/>
            </a:solid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Foreign Commerce</a:t>
            </a:r>
          </a:p>
        </p:txBody>
      </p:sp>
      <p:sp>
        <p:nvSpPr>
          <p:cNvPr id="19459" name="Rectangle 3"/>
          <p:cNvSpPr>
            <a:spLocks noGrp="1" noChangeArrowheads="1"/>
          </p:cNvSpPr>
          <p:nvPr>
            <p:ph idx="1"/>
          </p:nvPr>
        </p:nvSpPr>
        <p:spPr>
          <a:xfrm>
            <a:off x="457200" y="1600200"/>
            <a:ext cx="4281488" cy="4530725"/>
          </a:xfrm>
        </p:spPr>
        <p:txBody>
          <a:bodyPr/>
          <a:lstStyle/>
          <a:p>
            <a:pPr>
              <a:lnSpc>
                <a:spcPct val="90000"/>
              </a:lnSpc>
            </a:pPr>
            <a:r>
              <a:rPr lang="en-US" sz="2400"/>
              <a:t>The wool industry stimulated FOREIGN COMMERCE. Entrepreneurs began to carry exports in English-owned ships. However, foreign trade was an extremely risky business and many lost their fortunes attempting to enter the field.</a:t>
            </a:r>
          </a:p>
        </p:txBody>
      </p:sp>
      <p:pic>
        <p:nvPicPr>
          <p:cNvPr id="19464" name="Picture 8"/>
          <p:cNvPicPr>
            <a:picLocks noChangeAspect="1" noChangeArrowheads="1"/>
          </p:cNvPicPr>
          <p:nvPr/>
        </p:nvPicPr>
        <p:blipFill>
          <a:blip r:embed="rId2"/>
          <a:srcRect/>
          <a:stretch>
            <a:fillRect/>
          </a:stretch>
        </p:blipFill>
        <p:spPr bwMode="auto">
          <a:xfrm>
            <a:off x="5360988" y="1798638"/>
            <a:ext cx="3192462" cy="3833812"/>
          </a:xfrm>
          <a:prstGeom prst="rect">
            <a:avLst/>
          </a:prstGeom>
          <a:noFill/>
          <a:ln w="76200">
            <a:solidFill>
              <a:schemeClr val="hlink"/>
            </a:solid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Opportunities in New World</a:t>
            </a:r>
          </a:p>
        </p:txBody>
      </p:sp>
      <p:sp>
        <p:nvSpPr>
          <p:cNvPr id="20483" name="Rectangle 3"/>
          <p:cNvSpPr>
            <a:spLocks noGrp="1" noChangeArrowheads="1"/>
          </p:cNvSpPr>
          <p:nvPr>
            <p:ph idx="1"/>
          </p:nvPr>
        </p:nvSpPr>
        <p:spPr>
          <a:xfrm>
            <a:off x="109538" y="1347788"/>
            <a:ext cx="4751387" cy="5119687"/>
          </a:xfrm>
        </p:spPr>
        <p:txBody>
          <a:bodyPr/>
          <a:lstStyle/>
          <a:p>
            <a:r>
              <a:rPr lang="en-US" sz="2000"/>
              <a:t>Many Englishmen were motivated to seek greater OPPORTUNITIES in the New World:</a:t>
            </a:r>
            <a:r>
              <a:rPr lang="en-US" sz="2000" b="1"/>
              <a:t>	</a:t>
            </a:r>
            <a:endParaRPr lang="en-US" sz="2000"/>
          </a:p>
          <a:p>
            <a:pPr lvl="1"/>
            <a:r>
              <a:rPr lang="en-US" sz="1800"/>
              <a:t>Second sons of noblemen (excluded from an inheritance by the law of primogeniture) sought to make their fortunes in the New World.</a:t>
            </a:r>
          </a:p>
          <a:p>
            <a:pPr lvl="1"/>
            <a:r>
              <a:rPr lang="en-US" sz="1800"/>
              <a:t>Members of the middle class (merchants, shopkeepers, doctors, lawyers) hoped there would be less competition in the New World.</a:t>
            </a:r>
          </a:p>
          <a:p>
            <a:pPr lvl="1"/>
            <a:r>
              <a:rPr lang="en-US" sz="1800"/>
              <a:t>Peasants thrown off the land or left unemployed by the wool industry sought a way to make a living in the New World.</a:t>
            </a:r>
          </a:p>
        </p:txBody>
      </p:sp>
      <p:pic>
        <p:nvPicPr>
          <p:cNvPr id="20485" name="Picture 5" descr="439893"/>
          <p:cNvPicPr>
            <a:picLocks noChangeAspect="1" noChangeArrowheads="1"/>
          </p:cNvPicPr>
          <p:nvPr/>
        </p:nvPicPr>
        <p:blipFill>
          <a:blip r:embed="rId2"/>
          <a:srcRect l="3648"/>
          <a:stretch>
            <a:fillRect/>
          </a:stretch>
        </p:blipFill>
        <p:spPr bwMode="auto">
          <a:xfrm>
            <a:off x="4916488" y="1427163"/>
            <a:ext cx="3900487" cy="2514600"/>
          </a:xfrm>
          <a:prstGeom prst="rect">
            <a:avLst/>
          </a:prstGeom>
          <a:noFill/>
          <a:ln w="76200">
            <a:solidFill>
              <a:schemeClr val="hlink"/>
            </a:solid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endParaRPr lang="en-US" altLang="zh-CN" sz="4000" dirty="0"/>
          </a:p>
        </p:txBody>
      </p:sp>
      <p:pic>
        <p:nvPicPr>
          <p:cNvPr id="72710" name="Picture 6" descr="Said &amp; Sis"/>
          <p:cNvPicPr>
            <a:picLocks noGrp="1" noChangeAspect="1" noChangeArrowheads="1"/>
          </p:cNvPicPr>
          <p:nvPr>
            <p:ph idx="1"/>
          </p:nvPr>
        </p:nvPicPr>
        <p:blipFill>
          <a:blip r:embed="rId2"/>
          <a:srcRect/>
          <a:stretch>
            <a:fillRect/>
          </a:stretch>
        </p:blipFill>
        <p:spPr>
          <a:xfrm>
            <a:off x="1187450" y="2781300"/>
            <a:ext cx="914400" cy="1689100"/>
          </a:xfrm>
          <a:noFill/>
          <a:ln/>
          <a:effectLst/>
        </p:spPr>
      </p:pic>
      <p:sp>
        <p:nvSpPr>
          <p:cNvPr id="8" name="5 Slayt Numarası Yer Tutucusu"/>
          <p:cNvSpPr>
            <a:spLocks noGrp="1"/>
          </p:cNvSpPr>
          <p:nvPr>
            <p:ph type="sldNum" sz="quarter" idx="12"/>
          </p:nvPr>
        </p:nvSpPr>
        <p:spPr/>
        <p:txBody>
          <a:bodyPr/>
          <a:lstStyle/>
          <a:p>
            <a:fld id="{88EE63B4-DB2B-42C9-B353-8EB1FBFC278C}" type="slidenum">
              <a:rPr lang="zh-CN" altLang="en-US"/>
              <a:pPr/>
              <a:t>9</a:t>
            </a:fld>
            <a:endParaRPr lang="en-US" altLang="zh-CN"/>
          </a:p>
        </p:txBody>
      </p:sp>
      <p:pic>
        <p:nvPicPr>
          <p:cNvPr id="72711" name="Picture 7" descr="Edward_Said_thowing_a_stone_at_Israeli_soldiers"/>
          <p:cNvPicPr>
            <a:picLocks noChangeAspect="1" noChangeArrowheads="1"/>
          </p:cNvPicPr>
          <p:nvPr/>
        </p:nvPicPr>
        <p:blipFill>
          <a:blip r:embed="rId3"/>
          <a:srcRect/>
          <a:stretch>
            <a:fillRect/>
          </a:stretch>
        </p:blipFill>
        <p:spPr bwMode="auto">
          <a:xfrm>
            <a:off x="6443663" y="765175"/>
            <a:ext cx="1889125" cy="2590800"/>
          </a:xfrm>
          <a:prstGeom prst="rect">
            <a:avLst/>
          </a:prstGeom>
          <a:noFill/>
        </p:spPr>
      </p:pic>
      <p:pic>
        <p:nvPicPr>
          <p:cNvPr id="72707" name="Picture 3" descr="out of place"/>
          <p:cNvPicPr>
            <a:picLocks noChangeAspect="1" noChangeArrowheads="1"/>
          </p:cNvPicPr>
          <p:nvPr/>
        </p:nvPicPr>
        <p:blipFill>
          <a:blip r:embed="rId4"/>
          <a:srcRect/>
          <a:stretch>
            <a:fillRect/>
          </a:stretch>
        </p:blipFill>
        <p:spPr bwMode="auto">
          <a:xfrm>
            <a:off x="611188" y="4508500"/>
            <a:ext cx="1936750" cy="2090738"/>
          </a:xfrm>
          <a:prstGeom prst="rect">
            <a:avLst/>
          </a:prstGeom>
          <a:noFill/>
        </p:spPr>
      </p:pic>
      <p:pic>
        <p:nvPicPr>
          <p:cNvPr id="72708" name="Picture 4" descr="said potrait"/>
          <p:cNvPicPr>
            <a:picLocks noChangeAspect="1" noChangeArrowheads="1"/>
          </p:cNvPicPr>
          <p:nvPr/>
        </p:nvPicPr>
        <p:blipFill>
          <a:blip r:embed="rId5"/>
          <a:srcRect/>
          <a:stretch>
            <a:fillRect/>
          </a:stretch>
        </p:blipFill>
        <p:spPr bwMode="auto">
          <a:xfrm>
            <a:off x="2627313" y="2492375"/>
            <a:ext cx="3382962" cy="4365625"/>
          </a:xfrm>
          <a:prstGeom prst="rect">
            <a:avLst/>
          </a:prstGeom>
          <a:noFill/>
        </p:spPr>
      </p:pic>
      <p:pic>
        <p:nvPicPr>
          <p:cNvPr id="72709" name="Picture 5" descr="said in lecture"/>
          <p:cNvPicPr>
            <a:picLocks noChangeAspect="1" noChangeArrowheads="1"/>
          </p:cNvPicPr>
          <p:nvPr/>
        </p:nvPicPr>
        <p:blipFill>
          <a:blip r:embed="rId6"/>
          <a:srcRect/>
          <a:stretch>
            <a:fillRect/>
          </a:stretch>
        </p:blipFill>
        <p:spPr bwMode="auto">
          <a:xfrm>
            <a:off x="6011863" y="3349625"/>
            <a:ext cx="2393950" cy="35083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zh-CN">
                <a:latin typeface="Times New Roman" pitchFamily="18" charset="0"/>
                <a:ea typeface="宋体" pitchFamily="2" charset="-122"/>
              </a:rPr>
              <a:t>Orientalism</a:t>
            </a:r>
            <a:endParaRPr lang="zh-CN" altLang="en-US">
              <a:latin typeface="Times New Roman" pitchFamily="18" charset="0"/>
              <a:ea typeface="宋体" pitchFamily="2" charset="-122"/>
            </a:endParaRPr>
          </a:p>
        </p:txBody>
      </p:sp>
      <p:sp>
        <p:nvSpPr>
          <p:cNvPr id="61445" name="Rectangle 5"/>
          <p:cNvSpPr>
            <a:spLocks noGrp="1" noChangeArrowheads="1"/>
          </p:cNvSpPr>
          <p:nvPr>
            <p:ph idx="1"/>
          </p:nvPr>
        </p:nvSpPr>
        <p:spPr/>
        <p:txBody>
          <a:bodyPr/>
          <a:lstStyle/>
          <a:p>
            <a:r>
              <a:rPr lang="en-US" altLang="zh-CN" sz="3500"/>
              <a:t>EDWARD SAID 1977</a:t>
            </a:r>
            <a:endParaRPr lang="zh-CN" altLang="en-US" sz="3500"/>
          </a:p>
        </p:txBody>
      </p:sp>
      <p:sp>
        <p:nvSpPr>
          <p:cNvPr id="8" name="5 Slayt Numarası Yer Tutucusu"/>
          <p:cNvSpPr>
            <a:spLocks noGrp="1"/>
          </p:cNvSpPr>
          <p:nvPr>
            <p:ph type="sldNum" sz="quarter" idx="12"/>
          </p:nvPr>
        </p:nvSpPr>
        <p:spPr/>
        <p:txBody>
          <a:bodyPr/>
          <a:lstStyle/>
          <a:p>
            <a:fld id="{BEE3779D-0952-405D-B292-264B7F5849D7}" type="slidenum">
              <a:rPr lang="zh-CN" altLang="en-US"/>
              <a:pPr/>
              <a:t>10</a:t>
            </a:fld>
            <a:endParaRPr lang="en-US" altLang="zh-CN"/>
          </a:p>
        </p:txBody>
      </p:sp>
      <p:pic>
        <p:nvPicPr>
          <p:cNvPr id="61447" name="Picture 7" descr="000a872e_medium"/>
          <p:cNvPicPr>
            <a:picLocks noChangeAspect="1" noChangeArrowheads="1"/>
          </p:cNvPicPr>
          <p:nvPr/>
        </p:nvPicPr>
        <p:blipFill>
          <a:blip r:embed="rId2"/>
          <a:srcRect/>
          <a:stretch>
            <a:fillRect/>
          </a:stretch>
        </p:blipFill>
        <p:spPr bwMode="auto">
          <a:xfrm>
            <a:off x="5940425" y="2060575"/>
            <a:ext cx="2519363" cy="3998913"/>
          </a:xfrm>
          <a:prstGeom prst="rect">
            <a:avLst/>
          </a:prstGeom>
          <a:noFill/>
        </p:spPr>
      </p:pic>
      <p:sp>
        <p:nvSpPr>
          <p:cNvPr id="61448" name="Rectangle 8"/>
          <p:cNvSpPr>
            <a:spLocks noChangeArrowheads="1"/>
          </p:cNvSpPr>
          <p:nvPr/>
        </p:nvSpPr>
        <p:spPr bwMode="auto">
          <a:xfrm>
            <a:off x="900113" y="2565400"/>
            <a:ext cx="4637087" cy="457200"/>
          </a:xfrm>
          <a:prstGeom prst="rect">
            <a:avLst/>
          </a:prstGeom>
          <a:noFill/>
          <a:ln w="9525">
            <a:noFill/>
            <a:miter lim="800000"/>
            <a:headEnd/>
            <a:tailEnd/>
          </a:ln>
          <a:effectLst/>
        </p:spPr>
        <p:txBody>
          <a:bodyPr wrap="none">
            <a:spAutoFit/>
          </a:bodyPr>
          <a:lstStyle/>
          <a:p>
            <a:r>
              <a:rPr lang="en-US" altLang="zh-CN">
                <a:solidFill>
                  <a:schemeClr val="tx2"/>
                </a:solidFill>
              </a:rPr>
              <a:t>ORIENTALISM AS DISCOURSE</a:t>
            </a:r>
            <a:endParaRPr lang="zh-CN" altLang="en-US">
              <a:solidFill>
                <a:schemeClr val="tx2"/>
              </a:solidFill>
            </a:endParaRPr>
          </a:p>
        </p:txBody>
      </p:sp>
      <p:sp>
        <p:nvSpPr>
          <p:cNvPr id="61450" name="Rectangle 10"/>
          <p:cNvSpPr>
            <a:spLocks noChangeArrowheads="1"/>
          </p:cNvSpPr>
          <p:nvPr/>
        </p:nvSpPr>
        <p:spPr bwMode="auto">
          <a:xfrm>
            <a:off x="971550" y="3068638"/>
            <a:ext cx="4518025" cy="457200"/>
          </a:xfrm>
          <a:prstGeom prst="rect">
            <a:avLst/>
          </a:prstGeom>
          <a:noFill/>
          <a:ln w="9525">
            <a:noFill/>
            <a:miter lim="800000"/>
            <a:headEnd/>
            <a:tailEnd/>
          </a:ln>
          <a:effectLst/>
        </p:spPr>
        <p:txBody>
          <a:bodyPr wrap="none">
            <a:spAutoFit/>
          </a:bodyPr>
          <a:lstStyle/>
          <a:p>
            <a:r>
              <a:rPr lang="en-US" altLang="zh-CN">
                <a:solidFill>
                  <a:schemeClr val="tx2"/>
                </a:solidFill>
              </a:rPr>
              <a:t>ORIENTALISM AS DISCIPLINE</a:t>
            </a:r>
            <a:endParaRPr lang="zh-CN" altLang="en-US">
              <a:solidFill>
                <a:schemeClr val="tx2"/>
              </a:solidFill>
            </a:endParaRPr>
          </a:p>
        </p:txBody>
      </p:sp>
      <p:sp>
        <p:nvSpPr>
          <p:cNvPr id="61451" name="Rectangle 11"/>
          <p:cNvSpPr>
            <a:spLocks noChangeArrowheads="1"/>
          </p:cNvSpPr>
          <p:nvPr/>
        </p:nvSpPr>
        <p:spPr bwMode="auto">
          <a:xfrm>
            <a:off x="900113" y="3789363"/>
            <a:ext cx="4572000" cy="2647950"/>
          </a:xfrm>
          <a:prstGeom prst="rect">
            <a:avLst/>
          </a:prstGeom>
          <a:noFill/>
          <a:ln w="9525">
            <a:noFill/>
            <a:miter lim="800000"/>
            <a:headEnd/>
            <a:tailEnd/>
          </a:ln>
          <a:effectLst/>
        </p:spPr>
        <p:txBody>
          <a:bodyPr>
            <a:spAutoFit/>
          </a:bodyPr>
          <a:lstStyle/>
          <a:p>
            <a:r>
              <a:rPr lang="en-US" altLang="zh-CN"/>
              <a:t>* Main Themes of Orientalism</a:t>
            </a:r>
          </a:p>
          <a:p>
            <a:pPr lvl="1" algn="ctr"/>
            <a:r>
              <a:rPr lang="en-US" altLang="zh-CN"/>
              <a:t>Exotic east</a:t>
            </a:r>
          </a:p>
          <a:p>
            <a:pPr lvl="1" algn="ctr"/>
            <a:r>
              <a:rPr lang="en-US" altLang="zh-CN"/>
              <a:t>EAST IS EAST AND </a:t>
            </a:r>
          </a:p>
          <a:p>
            <a:pPr lvl="1" algn="ctr"/>
            <a:r>
              <a:rPr lang="en-US" altLang="zh-CN"/>
              <a:t>WEST IS WEST </a:t>
            </a:r>
          </a:p>
          <a:p>
            <a:pPr lvl="1" algn="ctr"/>
            <a:r>
              <a:rPr lang="en-US" altLang="zh-CN"/>
              <a:t> The Twins Shall Never Meet</a:t>
            </a:r>
          </a:p>
          <a:p>
            <a:pPr lvl="1" algn="ctr"/>
            <a:r>
              <a:rPr lang="en-US" altLang="zh-CN"/>
              <a:t>White man’s BURDEN/MISSION</a:t>
            </a: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768997"/>
          </a:xfrm>
        </p:spPr>
        <p:txBody>
          <a:bodyPr>
            <a:normAutofit lnSpcReduction="10000"/>
          </a:bodyPr>
          <a:lstStyle/>
          <a:p>
            <a:r>
              <a:rPr lang="en-US" dirty="0"/>
              <a:t>I doubt if it is controversial, for example, to say that an Englishman in India, or Egypt, in the later nineteenth century, took an interest in those countries, which was never far from their status, in his mind, as British colonies. To say this may seem quite different from saying that </a:t>
            </a:r>
            <a:r>
              <a:rPr lang="en-US" b="1" dirty="0"/>
              <a:t>all academic knowledge about India and Egypt </a:t>
            </a:r>
            <a:r>
              <a:rPr lang="en-US" dirty="0"/>
              <a:t>is somehow tinged and impressed with, </a:t>
            </a:r>
            <a:r>
              <a:rPr lang="en-US" b="1" dirty="0"/>
              <a:t>violated by, the gross political fact</a:t>
            </a:r>
            <a:r>
              <a:rPr lang="en-US" dirty="0"/>
              <a:t>—and yet </a:t>
            </a:r>
            <a:r>
              <a:rPr lang="en-US" i="1" dirty="0"/>
              <a:t>that is what I am saying</a:t>
            </a:r>
            <a:r>
              <a:rPr lang="en-US" dirty="0"/>
              <a:t> in this study of </a:t>
            </a:r>
            <a:r>
              <a:rPr lang="en-US" dirty="0" err="1"/>
              <a:t>Orientalism</a:t>
            </a:r>
            <a:r>
              <a:rPr lang="en-US" dirty="0"/>
              <a:t>.</a:t>
            </a:r>
          </a:p>
          <a:p>
            <a:r>
              <a:rPr lang="en-US" i="1" dirty="0"/>
              <a:t>— Introduction, </a:t>
            </a:r>
            <a:r>
              <a:rPr lang="en-US" i="1" dirty="0" err="1"/>
              <a:t>Orientalism</a:t>
            </a:r>
            <a:r>
              <a:rPr lang="en-US" i="1" dirty="0"/>
              <a:t>,</a:t>
            </a:r>
            <a:endParaRPr lang="en-US" dirty="0"/>
          </a:p>
          <a:p>
            <a:endParaRPr lang="en-US" dirty="0"/>
          </a:p>
        </p:txBody>
      </p:sp>
      <p:sp>
        <p:nvSpPr>
          <p:cNvPr id="4" name="3 Slayt Numarası Yer Tutucusu"/>
          <p:cNvSpPr>
            <a:spLocks noGrp="1"/>
          </p:cNvSpPr>
          <p:nvPr>
            <p:ph type="sldNum" sz="quarter" idx="12"/>
          </p:nvPr>
        </p:nvSpPr>
        <p:spPr/>
        <p:txBody>
          <a:bodyPr/>
          <a:lstStyle/>
          <a:p>
            <a:fld id="{503439F3-27E4-4483-8C5E-624A44D51220}" type="slidenum">
              <a:rPr lang="zh-CN" altLang="en-US" smtClean="0"/>
              <a:pPr/>
              <a:t>11</a:t>
            </a:fld>
            <a:endParaRPr lang="en-US" alt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554683"/>
          </a:xfrm>
        </p:spPr>
        <p:txBody>
          <a:bodyPr>
            <a:normAutofit fontScale="92500" lnSpcReduction="10000"/>
          </a:bodyPr>
          <a:lstStyle/>
          <a:p>
            <a:r>
              <a:rPr lang="en-US" b="1" dirty="0" smtClean="0"/>
              <a:t>The Orient that appears in </a:t>
            </a:r>
            <a:r>
              <a:rPr lang="en-US" b="1" dirty="0" err="1" smtClean="0"/>
              <a:t>Orientalism</a:t>
            </a:r>
            <a:r>
              <a:rPr lang="en-US" b="1" dirty="0" smtClean="0"/>
              <a:t>, then, is a system of representations framed by a whole set of forces that brought the Orient into Western learning, Western consciousness, and later, Western empire. […] The Orient is the stage on which the whole East is confined. On this stage will appear the figures whose role it is to represent the larger whole from which they emanate. The Orient then seems to be, not an unlimited extension beyond the familiar European world, but rather a closed field, a theatrical stage affixed to Europe.</a:t>
            </a:r>
            <a:r>
              <a:rPr lang="en-US" dirty="0" smtClean="0"/>
              <a:t> </a:t>
            </a:r>
            <a:endParaRPr lang="en-US" dirty="0"/>
          </a:p>
        </p:txBody>
      </p:sp>
      <p:sp>
        <p:nvSpPr>
          <p:cNvPr id="4" name="3 Slayt Numarası Yer Tutucusu"/>
          <p:cNvSpPr>
            <a:spLocks noGrp="1"/>
          </p:cNvSpPr>
          <p:nvPr>
            <p:ph type="sldNum" sz="quarter" idx="12"/>
          </p:nvPr>
        </p:nvSpPr>
        <p:spPr/>
        <p:txBody>
          <a:bodyPr/>
          <a:lstStyle/>
          <a:p>
            <a:fld id="{503439F3-27E4-4483-8C5E-624A44D51220}" type="slidenum">
              <a:rPr lang="zh-CN" altLang="en-US" smtClean="0"/>
              <a:pPr/>
              <a:t>12</a:t>
            </a:fld>
            <a:endParaRPr lang="en-US" alt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503439F3-27E4-4483-8C5E-624A44D51220}" type="slidenum">
              <a:rPr lang="zh-CN" altLang="en-US" smtClean="0"/>
              <a:pPr/>
              <a:t>13</a:t>
            </a:fld>
            <a:endParaRPr lang="en-US" altLang="zh-CN"/>
          </a:p>
        </p:txBody>
      </p:sp>
      <p:sp>
        <p:nvSpPr>
          <p:cNvPr id="6" name="1 Başlık"/>
          <p:cNvSpPr>
            <a:spLocks noGrp="1"/>
          </p:cNvSpPr>
          <p:nvPr>
            <p:ph idx="1"/>
          </p:nvPr>
        </p:nvSpPr>
        <p:spPr>
          <a:xfrm>
            <a:off x="457200" y="500062"/>
            <a:ext cx="8229600" cy="6072209"/>
          </a:xfrm>
        </p:spPr>
        <p:txBody>
          <a:bodyPr>
            <a:normAutofit fontScale="77500" lnSpcReduction="20000"/>
          </a:bodyPr>
          <a:lstStyle/>
          <a:p>
            <a:r>
              <a:rPr lang="tr-TR" dirty="0" err="1" smtClean="0"/>
              <a:t>Said</a:t>
            </a:r>
            <a:r>
              <a:rPr lang="tr-TR" dirty="0" smtClean="0"/>
              <a:t> </a:t>
            </a:r>
            <a:r>
              <a:rPr lang="tr-TR" dirty="0" err="1" smtClean="0"/>
              <a:t>defines</a:t>
            </a:r>
            <a:r>
              <a:rPr lang="tr-TR" dirty="0" smtClean="0"/>
              <a:t> ‘</a:t>
            </a:r>
            <a:r>
              <a:rPr lang="tr-TR" dirty="0" err="1" smtClean="0"/>
              <a:t>Orientalism</a:t>
            </a:r>
            <a:r>
              <a:rPr lang="tr-TR" dirty="0" smtClean="0"/>
              <a:t>’ as “Western </a:t>
            </a:r>
            <a:r>
              <a:rPr lang="tr-TR" dirty="0" err="1" smtClean="0"/>
              <a:t>style</a:t>
            </a:r>
            <a:r>
              <a:rPr lang="tr-TR" dirty="0" smtClean="0"/>
              <a:t> </a:t>
            </a:r>
            <a:r>
              <a:rPr lang="tr-TR" dirty="0" err="1" smtClean="0"/>
              <a:t>for</a:t>
            </a:r>
            <a:r>
              <a:rPr lang="tr-TR" dirty="0" smtClean="0"/>
              <a:t> </a:t>
            </a:r>
            <a:r>
              <a:rPr lang="tr-TR" dirty="0" err="1" smtClean="0"/>
              <a:t>dominating</a:t>
            </a:r>
            <a:r>
              <a:rPr lang="tr-TR" dirty="0" smtClean="0"/>
              <a:t>, </a:t>
            </a:r>
            <a:r>
              <a:rPr lang="tr-TR" dirty="0" err="1" smtClean="0"/>
              <a:t>restructuring</a:t>
            </a:r>
            <a:r>
              <a:rPr lang="tr-TR" dirty="0" smtClean="0"/>
              <a:t> </a:t>
            </a:r>
            <a:r>
              <a:rPr lang="tr-TR" dirty="0" err="1" smtClean="0"/>
              <a:t>having</a:t>
            </a:r>
            <a:r>
              <a:rPr lang="tr-TR" dirty="0" smtClean="0"/>
              <a:t> </a:t>
            </a:r>
            <a:r>
              <a:rPr lang="tr-TR" dirty="0" err="1" smtClean="0"/>
              <a:t>authority</a:t>
            </a:r>
            <a:r>
              <a:rPr lang="tr-TR" dirty="0" smtClean="0"/>
              <a:t> </a:t>
            </a:r>
            <a:r>
              <a:rPr lang="tr-TR" dirty="0" err="1" smtClean="0"/>
              <a:t>over</a:t>
            </a:r>
            <a:r>
              <a:rPr lang="tr-TR" dirty="0" smtClean="0"/>
              <a:t> </a:t>
            </a:r>
            <a:r>
              <a:rPr lang="tr-TR" dirty="0" err="1" smtClean="0"/>
              <a:t>orient</a:t>
            </a:r>
            <a:r>
              <a:rPr lang="tr-TR" dirty="0" smtClean="0"/>
              <a:t>” (3). </a:t>
            </a:r>
            <a:r>
              <a:rPr lang="tr-TR" dirty="0" err="1" smtClean="0"/>
              <a:t>The</a:t>
            </a:r>
            <a:r>
              <a:rPr lang="tr-TR" dirty="0" smtClean="0"/>
              <a:t> </a:t>
            </a:r>
            <a:r>
              <a:rPr lang="tr-TR" dirty="0" err="1" smtClean="0"/>
              <a:t>term</a:t>
            </a:r>
            <a:r>
              <a:rPr lang="tr-TR" dirty="0" smtClean="0"/>
              <a:t> ‘</a:t>
            </a:r>
            <a:r>
              <a:rPr lang="tr-TR" dirty="0" err="1" smtClean="0"/>
              <a:t>Orientalism</a:t>
            </a:r>
            <a:r>
              <a:rPr lang="tr-TR" dirty="0" smtClean="0"/>
              <a:t>’ </a:t>
            </a:r>
            <a:r>
              <a:rPr lang="tr-TR" dirty="0" err="1" smtClean="0"/>
              <a:t>which</a:t>
            </a:r>
            <a:r>
              <a:rPr lang="tr-TR" dirty="0" smtClean="0"/>
              <a:t> </a:t>
            </a:r>
            <a:r>
              <a:rPr lang="tr-TR" dirty="0" err="1" smtClean="0"/>
              <a:t>refers</a:t>
            </a:r>
            <a:r>
              <a:rPr lang="tr-TR" dirty="0" smtClean="0"/>
              <a:t> </a:t>
            </a:r>
            <a:r>
              <a:rPr lang="tr-TR" dirty="0" err="1" smtClean="0"/>
              <a:t>to</a:t>
            </a:r>
            <a:r>
              <a:rPr lang="tr-TR" dirty="0" smtClean="0"/>
              <a:t> </a:t>
            </a:r>
            <a:r>
              <a:rPr lang="tr-TR" dirty="0" err="1" smtClean="0"/>
              <a:t>the</a:t>
            </a:r>
            <a:r>
              <a:rPr lang="tr-TR" dirty="0" smtClean="0"/>
              <a:t> </a:t>
            </a:r>
            <a:r>
              <a:rPr lang="tr-TR" dirty="0" err="1" smtClean="0"/>
              <a:t>historical</a:t>
            </a:r>
            <a:r>
              <a:rPr lang="tr-TR" dirty="0" smtClean="0"/>
              <a:t> </a:t>
            </a:r>
            <a:r>
              <a:rPr lang="tr-TR" dirty="0" err="1" smtClean="0"/>
              <a:t>and</a:t>
            </a:r>
            <a:r>
              <a:rPr lang="tr-TR" dirty="0" smtClean="0"/>
              <a:t> </a:t>
            </a:r>
            <a:r>
              <a:rPr lang="tr-TR" dirty="0" err="1" smtClean="0"/>
              <a:t>ideological</a:t>
            </a:r>
            <a:r>
              <a:rPr lang="tr-TR" dirty="0" smtClean="0"/>
              <a:t> </a:t>
            </a:r>
            <a:r>
              <a:rPr lang="tr-TR" dirty="0" err="1" smtClean="0"/>
              <a:t>process</a:t>
            </a:r>
            <a:r>
              <a:rPr lang="tr-TR" dirty="0" smtClean="0"/>
              <a:t> </a:t>
            </a:r>
            <a:r>
              <a:rPr lang="tr-TR" dirty="0" err="1" smtClean="0"/>
              <a:t>whereby</a:t>
            </a:r>
            <a:r>
              <a:rPr lang="tr-TR" dirty="0" smtClean="0"/>
              <a:t> </a:t>
            </a:r>
            <a:r>
              <a:rPr lang="tr-TR" dirty="0" err="1" smtClean="0"/>
              <a:t>false</a:t>
            </a:r>
            <a:r>
              <a:rPr lang="tr-TR" dirty="0" smtClean="0"/>
              <a:t> </a:t>
            </a:r>
            <a:r>
              <a:rPr lang="tr-TR" dirty="0" err="1" smtClean="0"/>
              <a:t>images</a:t>
            </a:r>
            <a:r>
              <a:rPr lang="tr-TR" dirty="0" smtClean="0"/>
              <a:t> of </a:t>
            </a:r>
            <a:r>
              <a:rPr lang="tr-TR" dirty="0" err="1" smtClean="0"/>
              <a:t>and</a:t>
            </a:r>
            <a:r>
              <a:rPr lang="tr-TR" dirty="0" smtClean="0"/>
              <a:t> </a:t>
            </a:r>
            <a:r>
              <a:rPr lang="tr-TR" dirty="0" err="1" smtClean="0"/>
              <a:t>the</a:t>
            </a:r>
            <a:r>
              <a:rPr lang="tr-TR" dirty="0" smtClean="0"/>
              <a:t> </a:t>
            </a:r>
            <a:r>
              <a:rPr lang="tr-TR" dirty="0" err="1" smtClean="0"/>
              <a:t>myths</a:t>
            </a:r>
            <a:r>
              <a:rPr lang="tr-TR" dirty="0" smtClean="0"/>
              <a:t> </a:t>
            </a:r>
            <a:r>
              <a:rPr lang="tr-TR" dirty="0" err="1" smtClean="0"/>
              <a:t>about</a:t>
            </a:r>
            <a:r>
              <a:rPr lang="tr-TR" dirty="0" smtClean="0"/>
              <a:t> </a:t>
            </a:r>
            <a:r>
              <a:rPr lang="tr-TR" dirty="0" err="1" smtClean="0"/>
              <a:t>the</a:t>
            </a:r>
            <a:r>
              <a:rPr lang="tr-TR" dirty="0" smtClean="0"/>
              <a:t> </a:t>
            </a:r>
            <a:r>
              <a:rPr lang="tr-TR" dirty="0" err="1" smtClean="0"/>
              <a:t>Eastern</a:t>
            </a:r>
            <a:r>
              <a:rPr lang="tr-TR" dirty="0" smtClean="0"/>
              <a:t> </a:t>
            </a:r>
            <a:r>
              <a:rPr lang="tr-TR" dirty="0" err="1" smtClean="0"/>
              <a:t>or</a:t>
            </a:r>
            <a:r>
              <a:rPr lang="tr-TR" dirty="0" smtClean="0"/>
              <a:t> </a:t>
            </a:r>
            <a:r>
              <a:rPr lang="tr-TR" dirty="0" err="1" smtClean="0"/>
              <a:t>the</a:t>
            </a:r>
            <a:r>
              <a:rPr lang="tr-TR" dirty="0" smtClean="0"/>
              <a:t> “</a:t>
            </a:r>
            <a:r>
              <a:rPr lang="tr-TR" dirty="0" err="1" smtClean="0"/>
              <a:t>orient</a:t>
            </a:r>
            <a:r>
              <a:rPr lang="tr-TR" dirty="0" smtClean="0"/>
              <a:t>” </a:t>
            </a:r>
            <a:r>
              <a:rPr lang="tr-TR" dirty="0" err="1" smtClean="0"/>
              <a:t>world</a:t>
            </a:r>
            <a:r>
              <a:rPr lang="tr-TR" dirty="0" smtClean="0"/>
              <a:t> </a:t>
            </a:r>
            <a:r>
              <a:rPr lang="tr-TR" dirty="0" err="1" smtClean="0"/>
              <a:t>have</a:t>
            </a:r>
            <a:r>
              <a:rPr lang="tr-TR" dirty="0" smtClean="0"/>
              <a:t> </a:t>
            </a:r>
            <a:r>
              <a:rPr lang="tr-TR" dirty="0" err="1" smtClean="0"/>
              <a:t>been</a:t>
            </a:r>
            <a:r>
              <a:rPr lang="tr-TR" dirty="0" smtClean="0"/>
              <a:t> </a:t>
            </a:r>
            <a:r>
              <a:rPr lang="tr-TR" dirty="0" err="1" smtClean="0"/>
              <a:t>constructed</a:t>
            </a:r>
            <a:r>
              <a:rPr lang="tr-TR" dirty="0" smtClean="0"/>
              <a:t> in </a:t>
            </a:r>
            <a:r>
              <a:rPr lang="tr-TR" dirty="0" err="1" smtClean="0"/>
              <a:t>various</a:t>
            </a:r>
            <a:r>
              <a:rPr lang="tr-TR" dirty="0" smtClean="0"/>
              <a:t> Western </a:t>
            </a:r>
            <a:r>
              <a:rPr lang="tr-TR" dirty="0" err="1" smtClean="0"/>
              <a:t>discourses</a:t>
            </a:r>
            <a:r>
              <a:rPr lang="tr-TR" dirty="0" smtClean="0"/>
              <a:t>, </a:t>
            </a:r>
            <a:r>
              <a:rPr lang="tr-TR" dirty="0" err="1" smtClean="0"/>
              <a:t>including</a:t>
            </a:r>
            <a:r>
              <a:rPr lang="tr-TR" dirty="0" smtClean="0"/>
              <a:t> </a:t>
            </a:r>
            <a:r>
              <a:rPr lang="tr-TR" dirty="0" err="1" smtClean="0"/>
              <a:t>that</a:t>
            </a:r>
            <a:r>
              <a:rPr lang="tr-TR" dirty="0" smtClean="0"/>
              <a:t> of</a:t>
            </a:r>
          </a:p>
          <a:p>
            <a:r>
              <a:rPr lang="tr-TR" dirty="0" err="1" smtClean="0"/>
              <a:t>imaginative</a:t>
            </a:r>
            <a:r>
              <a:rPr lang="tr-TR" dirty="0" smtClean="0"/>
              <a:t> </a:t>
            </a:r>
            <a:r>
              <a:rPr lang="tr-TR" dirty="0" err="1" smtClean="0"/>
              <a:t>literature</a:t>
            </a:r>
            <a:r>
              <a:rPr lang="tr-TR" dirty="0" smtClean="0"/>
              <a:t>. </a:t>
            </a:r>
            <a:r>
              <a:rPr lang="tr-TR" dirty="0" err="1" smtClean="0"/>
              <a:t>Orientalism</a:t>
            </a:r>
            <a:r>
              <a:rPr lang="tr-TR" dirty="0" smtClean="0"/>
              <a:t> </a:t>
            </a:r>
            <a:r>
              <a:rPr lang="tr-TR" dirty="0" err="1" smtClean="0"/>
              <a:t>which</a:t>
            </a:r>
            <a:r>
              <a:rPr lang="tr-TR" dirty="0" smtClean="0"/>
              <a:t> is </a:t>
            </a:r>
            <a:r>
              <a:rPr lang="tr-TR" dirty="0" err="1" smtClean="0"/>
              <a:t>based</a:t>
            </a:r>
            <a:r>
              <a:rPr lang="tr-TR" dirty="0" smtClean="0"/>
              <a:t> on </a:t>
            </a:r>
            <a:r>
              <a:rPr lang="tr-TR" dirty="0" err="1" smtClean="0"/>
              <a:t>the</a:t>
            </a:r>
            <a:r>
              <a:rPr lang="tr-TR" dirty="0" smtClean="0"/>
              <a:t> </a:t>
            </a:r>
            <a:r>
              <a:rPr lang="tr-TR" dirty="0" err="1" smtClean="0"/>
              <a:t>cultural</a:t>
            </a:r>
            <a:r>
              <a:rPr lang="tr-TR" dirty="0" smtClean="0"/>
              <a:t> </a:t>
            </a:r>
            <a:r>
              <a:rPr lang="tr-TR" dirty="0" err="1" smtClean="0"/>
              <a:t>superiority</a:t>
            </a:r>
            <a:r>
              <a:rPr lang="tr-TR" dirty="0" smtClean="0"/>
              <a:t> of </a:t>
            </a:r>
            <a:r>
              <a:rPr lang="tr-TR" dirty="0" err="1" smtClean="0"/>
              <a:t>the</a:t>
            </a:r>
            <a:r>
              <a:rPr lang="tr-TR" dirty="0" smtClean="0"/>
              <a:t> West </a:t>
            </a:r>
            <a:r>
              <a:rPr lang="tr-TR" dirty="0" err="1" smtClean="0"/>
              <a:t>over</a:t>
            </a:r>
            <a:r>
              <a:rPr lang="tr-TR" dirty="0" smtClean="0"/>
              <a:t> </a:t>
            </a:r>
            <a:r>
              <a:rPr lang="tr-TR" dirty="0" err="1" smtClean="0"/>
              <a:t>the</a:t>
            </a:r>
            <a:r>
              <a:rPr lang="tr-TR" dirty="0" smtClean="0"/>
              <a:t> East </a:t>
            </a:r>
            <a:r>
              <a:rPr lang="tr-TR" dirty="0" err="1" smtClean="0"/>
              <a:t>paved</a:t>
            </a:r>
            <a:r>
              <a:rPr lang="tr-TR" dirty="0" smtClean="0"/>
              <a:t> </a:t>
            </a:r>
            <a:r>
              <a:rPr lang="tr-TR" dirty="0" err="1" smtClean="0"/>
              <a:t>the</a:t>
            </a:r>
            <a:r>
              <a:rPr lang="tr-TR" dirty="0" smtClean="0"/>
              <a:t> </a:t>
            </a:r>
            <a:r>
              <a:rPr lang="tr-TR" dirty="0" err="1" smtClean="0"/>
              <a:t>way</a:t>
            </a:r>
            <a:r>
              <a:rPr lang="tr-TR" dirty="0" smtClean="0"/>
              <a:t> </a:t>
            </a:r>
            <a:r>
              <a:rPr lang="tr-TR" dirty="0" err="1" smtClean="0"/>
              <a:t>for</a:t>
            </a:r>
            <a:r>
              <a:rPr lang="tr-TR" dirty="0" smtClean="0"/>
              <a:t> </a:t>
            </a:r>
            <a:r>
              <a:rPr lang="tr-TR" dirty="0" err="1" smtClean="0"/>
              <a:t>imperialism</a:t>
            </a:r>
            <a:r>
              <a:rPr lang="tr-TR" dirty="0" smtClean="0"/>
              <a:t>. </a:t>
            </a:r>
          </a:p>
          <a:p>
            <a:r>
              <a:rPr lang="tr-TR" dirty="0" smtClean="0"/>
              <a:t>Edward </a:t>
            </a:r>
            <a:r>
              <a:rPr lang="tr-TR" dirty="0" err="1" smtClean="0"/>
              <a:t>Said</a:t>
            </a:r>
            <a:r>
              <a:rPr lang="tr-TR" dirty="0" smtClean="0"/>
              <a:t> </a:t>
            </a:r>
            <a:r>
              <a:rPr lang="tr-TR" dirty="0" err="1" smtClean="0"/>
              <a:t>looked</a:t>
            </a:r>
            <a:r>
              <a:rPr lang="tr-TR" dirty="0" smtClean="0"/>
              <a:t> </a:t>
            </a:r>
            <a:r>
              <a:rPr lang="tr-TR" dirty="0" err="1" smtClean="0"/>
              <a:t>about</a:t>
            </a:r>
            <a:r>
              <a:rPr lang="tr-TR" dirty="0" smtClean="0"/>
              <a:t> </a:t>
            </a:r>
            <a:r>
              <a:rPr lang="tr-TR" dirty="0" err="1" smtClean="0"/>
              <a:t>the</a:t>
            </a:r>
            <a:r>
              <a:rPr lang="tr-TR" dirty="0" smtClean="0"/>
              <a:t> </a:t>
            </a:r>
            <a:r>
              <a:rPr lang="tr-TR" dirty="0" err="1" smtClean="0"/>
              <a:t>divisive</a:t>
            </a:r>
            <a:r>
              <a:rPr lang="tr-TR" dirty="0" smtClean="0"/>
              <a:t> </a:t>
            </a:r>
            <a:r>
              <a:rPr lang="tr-TR" dirty="0" err="1" smtClean="0"/>
              <a:t>relationship</a:t>
            </a:r>
            <a:r>
              <a:rPr lang="tr-TR" dirty="0" smtClean="0"/>
              <a:t> of </a:t>
            </a:r>
            <a:r>
              <a:rPr lang="tr-TR" dirty="0" err="1" smtClean="0"/>
              <a:t>the</a:t>
            </a:r>
            <a:r>
              <a:rPr lang="tr-TR" dirty="0" smtClean="0"/>
              <a:t> </a:t>
            </a:r>
            <a:r>
              <a:rPr lang="tr-TR" dirty="0" err="1" smtClean="0"/>
              <a:t>colonizer</a:t>
            </a:r>
            <a:r>
              <a:rPr lang="tr-TR" dirty="0" smtClean="0"/>
              <a:t> </a:t>
            </a:r>
            <a:r>
              <a:rPr lang="tr-TR" dirty="0" err="1" smtClean="0"/>
              <a:t>and</a:t>
            </a:r>
            <a:r>
              <a:rPr lang="tr-TR" dirty="0" smtClean="0"/>
              <a:t> </a:t>
            </a:r>
            <a:r>
              <a:rPr lang="tr-TR" dirty="0" err="1" smtClean="0"/>
              <a:t>the</a:t>
            </a:r>
            <a:r>
              <a:rPr lang="tr-TR" dirty="0" smtClean="0"/>
              <a:t> </a:t>
            </a:r>
            <a:r>
              <a:rPr lang="tr-TR" dirty="0" err="1" smtClean="0"/>
              <a:t>colonized</a:t>
            </a:r>
            <a:r>
              <a:rPr lang="tr-TR" dirty="0" smtClean="0"/>
              <a:t>. </a:t>
            </a:r>
            <a:r>
              <a:rPr lang="tr-TR" dirty="0" err="1" smtClean="0"/>
              <a:t>Ania</a:t>
            </a:r>
            <a:r>
              <a:rPr lang="tr-TR" dirty="0" smtClean="0"/>
              <a:t> </a:t>
            </a:r>
            <a:r>
              <a:rPr lang="tr-TR" dirty="0" err="1" smtClean="0"/>
              <a:t>Loomba</a:t>
            </a:r>
            <a:r>
              <a:rPr lang="tr-TR" dirty="0" smtClean="0"/>
              <a:t> </a:t>
            </a:r>
            <a:r>
              <a:rPr lang="tr-TR" dirty="0" err="1" smtClean="0"/>
              <a:t>rightly</a:t>
            </a:r>
            <a:r>
              <a:rPr lang="tr-TR" dirty="0" smtClean="0"/>
              <a:t> </a:t>
            </a:r>
            <a:r>
              <a:rPr lang="tr-TR" dirty="0" err="1" smtClean="0"/>
              <a:t>says</a:t>
            </a:r>
            <a:r>
              <a:rPr lang="tr-TR" dirty="0" smtClean="0"/>
              <a:t>, “</a:t>
            </a:r>
            <a:r>
              <a:rPr lang="tr-TR" dirty="0" err="1" smtClean="0"/>
              <a:t>Said</a:t>
            </a:r>
            <a:r>
              <a:rPr lang="tr-TR" dirty="0" smtClean="0"/>
              <a:t> </a:t>
            </a:r>
            <a:r>
              <a:rPr lang="tr-TR" dirty="0" err="1" smtClean="0"/>
              <a:t>argues</a:t>
            </a:r>
            <a:r>
              <a:rPr lang="tr-TR" dirty="0" smtClean="0"/>
              <a:t> </a:t>
            </a:r>
            <a:r>
              <a:rPr lang="tr-TR" dirty="0" err="1" smtClean="0"/>
              <a:t>that</a:t>
            </a:r>
            <a:r>
              <a:rPr lang="tr-TR" dirty="0" smtClean="0"/>
              <a:t> </a:t>
            </a:r>
            <a:r>
              <a:rPr lang="tr-TR" dirty="0" err="1" smtClean="0"/>
              <a:t>the</a:t>
            </a:r>
            <a:r>
              <a:rPr lang="tr-TR" dirty="0" smtClean="0"/>
              <a:t> </a:t>
            </a:r>
            <a:r>
              <a:rPr lang="tr-TR" dirty="0" err="1" smtClean="0"/>
              <a:t>representation</a:t>
            </a:r>
            <a:r>
              <a:rPr lang="tr-TR" dirty="0" smtClean="0"/>
              <a:t> of </a:t>
            </a:r>
            <a:r>
              <a:rPr lang="tr-TR" dirty="0" err="1" smtClean="0"/>
              <a:t>the</a:t>
            </a:r>
            <a:r>
              <a:rPr lang="tr-TR" dirty="0" smtClean="0"/>
              <a:t> </a:t>
            </a:r>
            <a:r>
              <a:rPr lang="tr-TR" dirty="0" err="1" smtClean="0"/>
              <a:t>orient</a:t>
            </a:r>
            <a:r>
              <a:rPr lang="tr-TR" dirty="0" smtClean="0"/>
              <a:t> in </a:t>
            </a:r>
            <a:r>
              <a:rPr lang="tr-TR" dirty="0" err="1" smtClean="0"/>
              <a:t>European</a:t>
            </a:r>
            <a:r>
              <a:rPr lang="tr-TR" dirty="0" smtClean="0"/>
              <a:t> </a:t>
            </a:r>
            <a:r>
              <a:rPr lang="tr-TR" dirty="0" err="1" smtClean="0"/>
              <a:t>literary</a:t>
            </a:r>
            <a:r>
              <a:rPr lang="tr-TR" dirty="0" smtClean="0"/>
              <a:t> </a:t>
            </a:r>
            <a:r>
              <a:rPr lang="tr-TR" dirty="0" err="1" smtClean="0"/>
              <a:t>texts</a:t>
            </a:r>
            <a:r>
              <a:rPr lang="tr-TR" dirty="0" smtClean="0"/>
              <a:t>, </a:t>
            </a:r>
            <a:r>
              <a:rPr lang="tr-TR" dirty="0" err="1" smtClean="0"/>
              <a:t>travelogues</a:t>
            </a:r>
            <a:r>
              <a:rPr lang="tr-TR" dirty="0" smtClean="0"/>
              <a:t> </a:t>
            </a:r>
            <a:r>
              <a:rPr lang="tr-TR" dirty="0" err="1" smtClean="0"/>
              <a:t>and</a:t>
            </a:r>
            <a:r>
              <a:rPr lang="tr-TR" dirty="0" smtClean="0"/>
              <a:t> </a:t>
            </a:r>
            <a:r>
              <a:rPr lang="tr-TR" dirty="0" err="1" smtClean="0"/>
              <a:t>other</a:t>
            </a:r>
            <a:r>
              <a:rPr lang="tr-TR" dirty="0" smtClean="0"/>
              <a:t> </a:t>
            </a:r>
            <a:r>
              <a:rPr lang="tr-TR" dirty="0" err="1" smtClean="0"/>
              <a:t>writings</a:t>
            </a:r>
            <a:r>
              <a:rPr lang="tr-TR" dirty="0" smtClean="0"/>
              <a:t> </a:t>
            </a:r>
            <a:r>
              <a:rPr lang="tr-TR" dirty="0" err="1" smtClean="0"/>
              <a:t>contributed</a:t>
            </a:r>
            <a:r>
              <a:rPr lang="tr-TR" dirty="0" smtClean="0"/>
              <a:t> </a:t>
            </a:r>
            <a:r>
              <a:rPr lang="tr-TR" dirty="0" err="1" smtClean="0"/>
              <a:t>to</a:t>
            </a:r>
            <a:r>
              <a:rPr lang="tr-TR" dirty="0" smtClean="0"/>
              <a:t> </a:t>
            </a:r>
            <a:r>
              <a:rPr lang="tr-TR" dirty="0" err="1" smtClean="0"/>
              <a:t>the</a:t>
            </a:r>
            <a:r>
              <a:rPr lang="tr-TR" dirty="0" smtClean="0"/>
              <a:t> </a:t>
            </a:r>
            <a:r>
              <a:rPr lang="tr-TR" dirty="0" err="1" smtClean="0"/>
              <a:t>creation</a:t>
            </a:r>
            <a:r>
              <a:rPr lang="tr-TR" dirty="0" smtClean="0"/>
              <a:t> of a </a:t>
            </a:r>
            <a:r>
              <a:rPr lang="tr-TR" dirty="0" err="1" smtClean="0"/>
              <a:t>dichotomy</a:t>
            </a:r>
            <a:r>
              <a:rPr lang="tr-TR" dirty="0" smtClean="0"/>
              <a:t> </a:t>
            </a:r>
            <a:r>
              <a:rPr lang="tr-TR" dirty="0" err="1" smtClean="0"/>
              <a:t>between</a:t>
            </a:r>
            <a:r>
              <a:rPr lang="tr-TR" dirty="0" smtClean="0"/>
              <a:t> </a:t>
            </a:r>
            <a:r>
              <a:rPr lang="tr-TR" dirty="0" err="1" smtClean="0"/>
              <a:t>Europe</a:t>
            </a:r>
            <a:r>
              <a:rPr lang="tr-TR" dirty="0" smtClean="0"/>
              <a:t> </a:t>
            </a:r>
            <a:r>
              <a:rPr lang="tr-TR" dirty="0" err="1" smtClean="0"/>
              <a:t>and</a:t>
            </a:r>
            <a:r>
              <a:rPr lang="tr-TR" dirty="0" smtClean="0"/>
              <a:t> </a:t>
            </a:r>
            <a:r>
              <a:rPr lang="tr-TR" dirty="0" err="1" smtClean="0"/>
              <a:t>its</a:t>
            </a:r>
            <a:r>
              <a:rPr lang="tr-TR" dirty="0" smtClean="0"/>
              <a:t> ‘</a:t>
            </a:r>
            <a:r>
              <a:rPr lang="tr-TR" dirty="0" err="1" smtClean="0"/>
              <a:t>others</a:t>
            </a:r>
            <a:r>
              <a:rPr lang="tr-TR" dirty="0" smtClean="0"/>
              <a:t>’(44). </a:t>
            </a:r>
            <a:r>
              <a:rPr lang="tr-TR" dirty="0" err="1" smtClean="0"/>
              <a:t>Said’s</a:t>
            </a:r>
            <a:r>
              <a:rPr lang="tr-TR" dirty="0" smtClean="0"/>
              <a:t> </a:t>
            </a:r>
            <a:r>
              <a:rPr lang="tr-TR" dirty="0" err="1" smtClean="0"/>
              <a:t>project</a:t>
            </a:r>
            <a:r>
              <a:rPr lang="tr-TR" dirty="0" smtClean="0"/>
              <a:t> is </a:t>
            </a:r>
            <a:r>
              <a:rPr lang="tr-TR" dirty="0" err="1" smtClean="0"/>
              <a:t>to</a:t>
            </a:r>
            <a:r>
              <a:rPr lang="tr-TR" dirty="0" smtClean="0"/>
              <a:t> </a:t>
            </a:r>
            <a:r>
              <a:rPr lang="tr-TR" dirty="0" err="1" smtClean="0"/>
              <a:t>show</a:t>
            </a:r>
            <a:r>
              <a:rPr lang="tr-TR" dirty="0" smtClean="0"/>
              <a:t> </a:t>
            </a:r>
            <a:r>
              <a:rPr lang="tr-TR" dirty="0" err="1" smtClean="0"/>
              <a:t>how</a:t>
            </a:r>
            <a:r>
              <a:rPr lang="tr-TR" dirty="0" smtClean="0"/>
              <a:t> </a:t>
            </a:r>
            <a:r>
              <a:rPr lang="tr-TR" dirty="0" err="1" smtClean="0"/>
              <a:t>knowledge</a:t>
            </a:r>
            <a:r>
              <a:rPr lang="tr-TR" dirty="0" smtClean="0"/>
              <a:t> </a:t>
            </a:r>
            <a:r>
              <a:rPr lang="tr-TR" dirty="0" err="1" smtClean="0"/>
              <a:t>about</a:t>
            </a:r>
            <a:r>
              <a:rPr lang="tr-TR" dirty="0" smtClean="0"/>
              <a:t> </a:t>
            </a:r>
            <a:r>
              <a:rPr lang="tr-TR" dirty="0" err="1" smtClean="0"/>
              <a:t>the</a:t>
            </a:r>
            <a:r>
              <a:rPr lang="tr-TR" dirty="0" smtClean="0"/>
              <a:t> </a:t>
            </a:r>
            <a:r>
              <a:rPr lang="tr-TR" dirty="0" err="1" smtClean="0"/>
              <a:t>non</a:t>
            </a:r>
            <a:r>
              <a:rPr lang="tr-TR" dirty="0" smtClean="0"/>
              <a:t>- </a:t>
            </a:r>
            <a:r>
              <a:rPr lang="tr-TR" dirty="0" err="1" smtClean="0"/>
              <a:t>Europens</a:t>
            </a:r>
            <a:r>
              <a:rPr lang="tr-TR" dirty="0" smtClean="0"/>
              <a:t> </a:t>
            </a:r>
            <a:r>
              <a:rPr lang="tr-TR" dirty="0" err="1" smtClean="0"/>
              <a:t>was</a:t>
            </a:r>
            <a:r>
              <a:rPr lang="tr-TR" dirty="0" smtClean="0"/>
              <a:t> a </a:t>
            </a:r>
            <a:r>
              <a:rPr lang="tr-TR" dirty="0" err="1" smtClean="0"/>
              <a:t>part</a:t>
            </a:r>
            <a:r>
              <a:rPr lang="tr-TR" dirty="0" smtClean="0"/>
              <a:t> of </a:t>
            </a:r>
            <a:r>
              <a:rPr lang="tr-TR" dirty="0" err="1" smtClean="0"/>
              <a:t>the</a:t>
            </a:r>
            <a:r>
              <a:rPr lang="tr-TR" dirty="0" smtClean="0"/>
              <a:t> </a:t>
            </a:r>
            <a:r>
              <a:rPr lang="tr-TR" dirty="0" err="1" smtClean="0"/>
              <a:t>process</a:t>
            </a:r>
            <a:r>
              <a:rPr lang="tr-TR" dirty="0" smtClean="0"/>
              <a:t> of </a:t>
            </a:r>
            <a:r>
              <a:rPr lang="tr-TR" dirty="0" err="1" smtClean="0"/>
              <a:t>dominating</a:t>
            </a:r>
            <a:r>
              <a:rPr lang="tr-TR" dirty="0" smtClean="0"/>
              <a:t> </a:t>
            </a:r>
            <a:r>
              <a:rPr lang="tr-TR" dirty="0" err="1" smtClean="0"/>
              <a:t>them</a:t>
            </a:r>
            <a:r>
              <a:rPr lang="tr-TR" dirty="0" smtClean="0"/>
              <a:t>. Western </a:t>
            </a:r>
            <a:r>
              <a:rPr lang="tr-TR" dirty="0" err="1" smtClean="0"/>
              <a:t>attitude</a:t>
            </a:r>
            <a:r>
              <a:rPr lang="tr-TR" dirty="0" smtClean="0"/>
              <a:t> </a:t>
            </a:r>
            <a:r>
              <a:rPr lang="tr-TR" dirty="0" err="1" smtClean="0"/>
              <a:t>towards</a:t>
            </a:r>
            <a:r>
              <a:rPr lang="tr-TR" dirty="0" smtClean="0"/>
              <a:t> </a:t>
            </a:r>
            <a:r>
              <a:rPr lang="tr-TR" dirty="0" err="1" smtClean="0"/>
              <a:t>Orientalists</a:t>
            </a:r>
            <a:r>
              <a:rPr lang="tr-TR" dirty="0" smtClean="0"/>
              <a:t> is </a:t>
            </a:r>
            <a:r>
              <a:rPr lang="tr-TR" dirty="0" err="1" smtClean="0"/>
              <a:t>based</a:t>
            </a:r>
            <a:r>
              <a:rPr lang="tr-TR" dirty="0" smtClean="0"/>
              <a:t> on </a:t>
            </a:r>
            <a:r>
              <a:rPr lang="tr-TR" dirty="0" err="1" smtClean="0"/>
              <a:t>ignorance</a:t>
            </a:r>
            <a:r>
              <a:rPr lang="tr-TR" dirty="0" smtClean="0"/>
              <a:t> of </a:t>
            </a:r>
            <a:r>
              <a:rPr lang="tr-TR" dirty="0" err="1" smtClean="0"/>
              <a:t>the</a:t>
            </a:r>
            <a:r>
              <a:rPr lang="tr-TR" dirty="0" smtClean="0"/>
              <a:t> </a:t>
            </a:r>
            <a:r>
              <a:rPr lang="tr-TR" dirty="0" err="1" smtClean="0"/>
              <a:t>Eastern</a:t>
            </a:r>
            <a:r>
              <a:rPr lang="tr-TR" dirty="0" smtClean="0"/>
              <a:t> </a:t>
            </a:r>
            <a:r>
              <a:rPr lang="tr-TR" dirty="0" err="1" smtClean="0"/>
              <a:t>culture</a:t>
            </a:r>
            <a:r>
              <a:rPr lang="tr-TR" dirty="0" smtClean="0"/>
              <a:t> </a:t>
            </a:r>
            <a:r>
              <a:rPr lang="tr-TR" dirty="0" err="1" smtClean="0"/>
              <a:t>and</a:t>
            </a:r>
            <a:r>
              <a:rPr lang="tr-TR" dirty="0" smtClean="0"/>
              <a:t> </a:t>
            </a:r>
            <a:r>
              <a:rPr lang="tr-TR" dirty="0" err="1" smtClean="0"/>
              <a:t>literature</a:t>
            </a:r>
            <a:r>
              <a:rPr lang="tr-TR" dirty="0" smtClean="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6000792"/>
          </a:xfrm>
        </p:spPr>
        <p:txBody>
          <a:bodyPr>
            <a:normAutofit fontScale="70000" lnSpcReduction="20000"/>
          </a:bodyPr>
          <a:lstStyle/>
          <a:p>
            <a:r>
              <a:rPr lang="tr-TR" dirty="0" err="1" smtClean="0"/>
              <a:t>The</a:t>
            </a:r>
            <a:r>
              <a:rPr lang="tr-TR" dirty="0" smtClean="0"/>
              <a:t> </a:t>
            </a:r>
            <a:r>
              <a:rPr lang="tr-TR" dirty="0" err="1" smtClean="0"/>
              <a:t>colonizers</a:t>
            </a:r>
            <a:r>
              <a:rPr lang="tr-TR" dirty="0" smtClean="0"/>
              <a:t> </a:t>
            </a:r>
            <a:r>
              <a:rPr lang="tr-TR" dirty="0" err="1" smtClean="0"/>
              <a:t>imposed</a:t>
            </a:r>
            <a:r>
              <a:rPr lang="tr-TR" dirty="0" smtClean="0"/>
              <a:t> </a:t>
            </a:r>
            <a:r>
              <a:rPr lang="tr-TR" dirty="0" err="1" smtClean="0"/>
              <a:t>their</a:t>
            </a:r>
            <a:r>
              <a:rPr lang="tr-TR" dirty="0" smtClean="0"/>
              <a:t> </a:t>
            </a:r>
            <a:r>
              <a:rPr lang="tr-TR" dirty="0" err="1" smtClean="0"/>
              <a:t>culture</a:t>
            </a:r>
            <a:r>
              <a:rPr lang="tr-TR" dirty="0" smtClean="0"/>
              <a:t>, </a:t>
            </a:r>
            <a:r>
              <a:rPr lang="tr-TR" dirty="0" err="1" smtClean="0"/>
              <a:t>and</a:t>
            </a:r>
            <a:r>
              <a:rPr lang="tr-TR" dirty="0" smtClean="0"/>
              <a:t> </a:t>
            </a:r>
            <a:r>
              <a:rPr lang="tr-TR" dirty="0" err="1" smtClean="0"/>
              <a:t>literature</a:t>
            </a:r>
            <a:r>
              <a:rPr lang="tr-TR" dirty="0" smtClean="0"/>
              <a:t> on </a:t>
            </a:r>
            <a:r>
              <a:rPr lang="tr-TR" dirty="0" err="1" smtClean="0"/>
              <a:t>the</a:t>
            </a:r>
            <a:r>
              <a:rPr lang="tr-TR" dirty="0" smtClean="0"/>
              <a:t> </a:t>
            </a:r>
            <a:r>
              <a:rPr lang="tr-TR" dirty="0" err="1" smtClean="0"/>
              <a:t>colonized</a:t>
            </a:r>
            <a:r>
              <a:rPr lang="tr-TR" dirty="0" smtClean="0"/>
              <a:t> </a:t>
            </a:r>
            <a:r>
              <a:rPr lang="tr-TR" dirty="0" err="1" smtClean="0"/>
              <a:t>people</a:t>
            </a:r>
            <a:r>
              <a:rPr lang="tr-TR" dirty="0" smtClean="0"/>
              <a:t> </a:t>
            </a:r>
            <a:r>
              <a:rPr lang="tr-TR" dirty="0" err="1" smtClean="0"/>
              <a:t>through</a:t>
            </a:r>
            <a:r>
              <a:rPr lang="tr-TR" dirty="0" smtClean="0"/>
              <a:t> </a:t>
            </a:r>
            <a:r>
              <a:rPr lang="tr-TR" dirty="0" err="1" smtClean="0"/>
              <a:t>various</a:t>
            </a:r>
            <a:r>
              <a:rPr lang="tr-TR" dirty="0" smtClean="0"/>
              <a:t> </a:t>
            </a:r>
            <a:r>
              <a:rPr lang="tr-TR" dirty="0" err="1" smtClean="0"/>
              <a:t>means</a:t>
            </a:r>
            <a:r>
              <a:rPr lang="tr-TR" dirty="0" smtClean="0"/>
              <a:t>. </a:t>
            </a:r>
            <a:r>
              <a:rPr lang="tr-TR" dirty="0" err="1" smtClean="0"/>
              <a:t>Said</a:t>
            </a:r>
            <a:r>
              <a:rPr lang="tr-TR" dirty="0" smtClean="0"/>
              <a:t> </a:t>
            </a:r>
            <a:r>
              <a:rPr lang="tr-TR" dirty="0" err="1" smtClean="0"/>
              <a:t>tries</a:t>
            </a:r>
            <a:r>
              <a:rPr lang="tr-TR" dirty="0" smtClean="0"/>
              <a:t> </a:t>
            </a:r>
            <a:r>
              <a:rPr lang="tr-TR" dirty="0" err="1" smtClean="0"/>
              <a:t>to</a:t>
            </a:r>
            <a:r>
              <a:rPr lang="tr-TR" dirty="0" smtClean="0"/>
              <a:t> </a:t>
            </a:r>
            <a:r>
              <a:rPr lang="tr-TR" dirty="0" err="1" smtClean="0"/>
              <a:t>show</a:t>
            </a:r>
            <a:r>
              <a:rPr lang="tr-TR" dirty="0" smtClean="0"/>
              <a:t> </a:t>
            </a:r>
            <a:r>
              <a:rPr lang="tr-TR" dirty="0" err="1" smtClean="0"/>
              <a:t>that</a:t>
            </a:r>
            <a:r>
              <a:rPr lang="tr-TR" dirty="0" smtClean="0"/>
              <a:t> West </a:t>
            </a:r>
            <a:r>
              <a:rPr lang="tr-TR" dirty="0" err="1" smtClean="0"/>
              <a:t>was</a:t>
            </a:r>
            <a:r>
              <a:rPr lang="tr-TR" dirty="0" smtClean="0"/>
              <a:t> </a:t>
            </a:r>
            <a:r>
              <a:rPr lang="tr-TR" dirty="0" err="1" smtClean="0"/>
              <a:t>wrong</a:t>
            </a:r>
            <a:r>
              <a:rPr lang="tr-TR" dirty="0" smtClean="0"/>
              <a:t> </a:t>
            </a:r>
            <a:r>
              <a:rPr lang="tr-TR" dirty="0" err="1" smtClean="0"/>
              <a:t>to</a:t>
            </a:r>
            <a:r>
              <a:rPr lang="tr-TR" dirty="0" smtClean="0"/>
              <a:t> </a:t>
            </a:r>
            <a:r>
              <a:rPr lang="tr-TR" dirty="0" err="1" smtClean="0"/>
              <a:t>treat</a:t>
            </a:r>
            <a:r>
              <a:rPr lang="tr-TR" dirty="0" smtClean="0"/>
              <a:t> </a:t>
            </a:r>
            <a:r>
              <a:rPr lang="tr-TR" dirty="0" err="1" smtClean="0"/>
              <a:t>the</a:t>
            </a:r>
            <a:r>
              <a:rPr lang="tr-TR" dirty="0" smtClean="0"/>
              <a:t> East as </a:t>
            </a:r>
            <a:r>
              <a:rPr lang="tr-TR" dirty="0" err="1" smtClean="0"/>
              <a:t>inferior</a:t>
            </a:r>
            <a:r>
              <a:rPr lang="tr-TR" dirty="0" smtClean="0"/>
              <a:t> </a:t>
            </a:r>
            <a:r>
              <a:rPr lang="tr-TR" dirty="0" err="1" smtClean="0"/>
              <a:t>both</a:t>
            </a:r>
            <a:r>
              <a:rPr lang="tr-TR" dirty="0" smtClean="0"/>
              <a:t> </a:t>
            </a:r>
            <a:r>
              <a:rPr lang="tr-TR" dirty="0" err="1" smtClean="0"/>
              <a:t>culturally</a:t>
            </a:r>
            <a:r>
              <a:rPr lang="tr-TR" dirty="0" smtClean="0"/>
              <a:t> </a:t>
            </a:r>
            <a:r>
              <a:rPr lang="tr-TR" dirty="0" err="1" smtClean="0"/>
              <a:t>and</a:t>
            </a:r>
            <a:r>
              <a:rPr lang="tr-TR" dirty="0" smtClean="0"/>
              <a:t> </a:t>
            </a:r>
            <a:r>
              <a:rPr lang="tr-TR" dirty="0" err="1" smtClean="0"/>
              <a:t>intellectually</a:t>
            </a:r>
            <a:r>
              <a:rPr lang="tr-TR" dirty="0" smtClean="0"/>
              <a:t>. </a:t>
            </a:r>
            <a:r>
              <a:rPr lang="tr-TR" dirty="0" err="1" smtClean="0"/>
              <a:t>Said</a:t>
            </a:r>
            <a:r>
              <a:rPr lang="tr-TR" dirty="0" smtClean="0"/>
              <a:t> </a:t>
            </a:r>
            <a:r>
              <a:rPr lang="tr-TR" dirty="0" err="1" smtClean="0"/>
              <a:t>argues</a:t>
            </a:r>
            <a:r>
              <a:rPr lang="tr-TR" dirty="0" smtClean="0"/>
              <a:t> </a:t>
            </a:r>
            <a:r>
              <a:rPr lang="tr-TR" dirty="0" err="1" smtClean="0"/>
              <a:t>that</a:t>
            </a:r>
            <a:r>
              <a:rPr lang="tr-TR" dirty="0" smtClean="0"/>
              <a:t> Western </a:t>
            </a:r>
            <a:r>
              <a:rPr lang="tr-TR" dirty="0" err="1" smtClean="0"/>
              <a:t>views</a:t>
            </a:r>
            <a:r>
              <a:rPr lang="tr-TR" dirty="0" smtClean="0"/>
              <a:t> of </a:t>
            </a:r>
            <a:r>
              <a:rPr lang="tr-TR" dirty="0" err="1" smtClean="0"/>
              <a:t>the</a:t>
            </a:r>
            <a:r>
              <a:rPr lang="tr-TR" dirty="0" smtClean="0"/>
              <a:t> Orient </a:t>
            </a:r>
            <a:r>
              <a:rPr lang="tr-TR" dirty="0" err="1" smtClean="0"/>
              <a:t>are</a:t>
            </a:r>
            <a:r>
              <a:rPr lang="tr-TR" dirty="0" smtClean="0"/>
              <a:t> not </a:t>
            </a:r>
            <a:r>
              <a:rPr lang="tr-TR" dirty="0" err="1" smtClean="0"/>
              <a:t>based</a:t>
            </a:r>
            <a:r>
              <a:rPr lang="tr-TR" dirty="0" smtClean="0"/>
              <a:t> on </a:t>
            </a:r>
            <a:r>
              <a:rPr lang="tr-TR" dirty="0" err="1" smtClean="0"/>
              <a:t>what</a:t>
            </a:r>
            <a:r>
              <a:rPr lang="tr-TR" dirty="0" smtClean="0"/>
              <a:t> is </a:t>
            </a:r>
            <a:r>
              <a:rPr lang="tr-TR" dirty="0" err="1" smtClean="0"/>
              <a:t>observed</a:t>
            </a:r>
            <a:r>
              <a:rPr lang="tr-TR" dirty="0" smtClean="0"/>
              <a:t> </a:t>
            </a:r>
            <a:r>
              <a:rPr lang="tr-TR" dirty="0" err="1" smtClean="0"/>
              <a:t>to</a:t>
            </a:r>
            <a:r>
              <a:rPr lang="tr-TR" dirty="0" smtClean="0"/>
              <a:t> </a:t>
            </a:r>
            <a:r>
              <a:rPr lang="tr-TR" dirty="0" err="1" smtClean="0"/>
              <a:t>exist</a:t>
            </a:r>
            <a:r>
              <a:rPr lang="tr-TR" dirty="0" smtClean="0"/>
              <a:t> in </a:t>
            </a:r>
            <a:r>
              <a:rPr lang="tr-TR" dirty="0" err="1" smtClean="0"/>
              <a:t>Oriental</a:t>
            </a:r>
            <a:r>
              <a:rPr lang="tr-TR" dirty="0" smtClean="0"/>
              <a:t> </a:t>
            </a:r>
            <a:r>
              <a:rPr lang="tr-TR" dirty="0" err="1" smtClean="0"/>
              <a:t>lands</a:t>
            </a:r>
            <a:r>
              <a:rPr lang="tr-TR" dirty="0" smtClean="0"/>
              <a:t> but </a:t>
            </a:r>
            <a:r>
              <a:rPr lang="tr-TR" dirty="0" err="1" smtClean="0"/>
              <a:t>often</a:t>
            </a:r>
            <a:r>
              <a:rPr lang="tr-TR" dirty="0" smtClean="0"/>
              <a:t> </a:t>
            </a:r>
            <a:r>
              <a:rPr lang="tr-TR" dirty="0" err="1" smtClean="0"/>
              <a:t>results</a:t>
            </a:r>
            <a:r>
              <a:rPr lang="tr-TR" dirty="0" smtClean="0"/>
              <a:t> </a:t>
            </a:r>
            <a:r>
              <a:rPr lang="tr-TR" dirty="0" err="1" smtClean="0"/>
              <a:t>from</a:t>
            </a:r>
            <a:r>
              <a:rPr lang="tr-TR" dirty="0" smtClean="0"/>
              <a:t> </a:t>
            </a:r>
            <a:r>
              <a:rPr lang="tr-TR" dirty="0" err="1" smtClean="0"/>
              <a:t>the</a:t>
            </a:r>
            <a:r>
              <a:rPr lang="tr-TR" dirty="0" smtClean="0"/>
              <a:t> </a:t>
            </a:r>
            <a:r>
              <a:rPr lang="tr-TR" dirty="0" err="1" smtClean="0"/>
              <a:t>West’s</a:t>
            </a:r>
            <a:r>
              <a:rPr lang="tr-TR" dirty="0" smtClean="0"/>
              <a:t> </a:t>
            </a:r>
            <a:r>
              <a:rPr lang="tr-TR" dirty="0" err="1" smtClean="0"/>
              <a:t>dream</a:t>
            </a:r>
            <a:r>
              <a:rPr lang="tr-TR" dirty="0" smtClean="0"/>
              <a:t>, </a:t>
            </a:r>
            <a:r>
              <a:rPr lang="tr-TR" dirty="0" err="1" smtClean="0"/>
              <a:t>fantasies</a:t>
            </a:r>
            <a:r>
              <a:rPr lang="tr-TR" dirty="0" smtClean="0"/>
              <a:t> </a:t>
            </a:r>
            <a:r>
              <a:rPr lang="tr-TR" dirty="0" err="1" smtClean="0"/>
              <a:t>and</a:t>
            </a:r>
            <a:r>
              <a:rPr lang="tr-TR" dirty="0" smtClean="0"/>
              <a:t> </a:t>
            </a:r>
            <a:r>
              <a:rPr lang="tr-TR" dirty="0" err="1" smtClean="0"/>
              <a:t>assumptions</a:t>
            </a:r>
            <a:r>
              <a:rPr lang="tr-TR" dirty="0" smtClean="0"/>
              <a:t> </a:t>
            </a:r>
            <a:r>
              <a:rPr lang="tr-TR" dirty="0" err="1" smtClean="0"/>
              <a:t>about</a:t>
            </a:r>
            <a:r>
              <a:rPr lang="tr-TR" dirty="0" smtClean="0"/>
              <a:t> </a:t>
            </a:r>
            <a:r>
              <a:rPr lang="tr-TR" dirty="0" err="1" smtClean="0"/>
              <a:t>what</a:t>
            </a:r>
            <a:r>
              <a:rPr lang="tr-TR" dirty="0" smtClean="0"/>
              <a:t> </a:t>
            </a:r>
            <a:r>
              <a:rPr lang="tr-TR" dirty="0" err="1" smtClean="0"/>
              <a:t>this</a:t>
            </a:r>
            <a:r>
              <a:rPr lang="tr-TR" dirty="0" smtClean="0"/>
              <a:t> </a:t>
            </a:r>
            <a:r>
              <a:rPr lang="tr-TR" dirty="0" err="1" smtClean="0"/>
              <a:t>radically</a:t>
            </a:r>
            <a:r>
              <a:rPr lang="tr-TR" dirty="0" smtClean="0"/>
              <a:t> </a:t>
            </a:r>
            <a:r>
              <a:rPr lang="tr-TR" dirty="0" err="1" smtClean="0"/>
              <a:t>different</a:t>
            </a:r>
            <a:r>
              <a:rPr lang="tr-TR" dirty="0" smtClean="0"/>
              <a:t> </a:t>
            </a:r>
            <a:r>
              <a:rPr lang="tr-TR" dirty="0" err="1" smtClean="0"/>
              <a:t>place</a:t>
            </a:r>
            <a:r>
              <a:rPr lang="tr-TR" dirty="0" smtClean="0"/>
              <a:t> </a:t>
            </a:r>
            <a:r>
              <a:rPr lang="tr-TR" dirty="0" err="1" smtClean="0"/>
              <a:t>contains</a:t>
            </a:r>
            <a:r>
              <a:rPr lang="tr-TR" dirty="0" smtClean="0"/>
              <a:t>. </a:t>
            </a:r>
          </a:p>
          <a:p>
            <a:r>
              <a:rPr lang="tr-TR" dirty="0" err="1" smtClean="0"/>
              <a:t>The</a:t>
            </a:r>
            <a:r>
              <a:rPr lang="tr-TR" dirty="0" smtClean="0"/>
              <a:t> West has </a:t>
            </a:r>
            <a:r>
              <a:rPr lang="tr-TR" dirty="0" err="1" smtClean="0"/>
              <a:t>misrepresented</a:t>
            </a:r>
            <a:r>
              <a:rPr lang="tr-TR" dirty="0" smtClean="0"/>
              <a:t> ‘</a:t>
            </a:r>
            <a:r>
              <a:rPr lang="tr-TR" dirty="0" err="1" smtClean="0"/>
              <a:t>the</a:t>
            </a:r>
            <a:r>
              <a:rPr lang="tr-TR" dirty="0" smtClean="0"/>
              <a:t> Orient’ as </a:t>
            </a:r>
            <a:r>
              <a:rPr lang="tr-TR" dirty="0" err="1" smtClean="0"/>
              <a:t>mystic</a:t>
            </a:r>
            <a:r>
              <a:rPr lang="tr-TR" dirty="0" smtClean="0"/>
              <a:t> </a:t>
            </a:r>
            <a:r>
              <a:rPr lang="tr-TR" dirty="0" err="1" smtClean="0"/>
              <a:t>place</a:t>
            </a:r>
            <a:r>
              <a:rPr lang="tr-TR" dirty="0" smtClean="0"/>
              <a:t> of </a:t>
            </a:r>
            <a:r>
              <a:rPr lang="tr-TR" dirty="0" err="1" smtClean="0"/>
              <a:t>exoticism</a:t>
            </a:r>
            <a:r>
              <a:rPr lang="tr-TR" dirty="0" smtClean="0"/>
              <a:t>, moral </a:t>
            </a:r>
            <a:r>
              <a:rPr lang="tr-TR" dirty="0" err="1" smtClean="0"/>
              <a:t>laxity</a:t>
            </a:r>
            <a:r>
              <a:rPr lang="tr-TR" dirty="0" smtClean="0"/>
              <a:t>, </a:t>
            </a:r>
            <a:r>
              <a:rPr lang="tr-TR" dirty="0" err="1" smtClean="0"/>
              <a:t>sexual</a:t>
            </a:r>
            <a:r>
              <a:rPr lang="tr-TR" dirty="0" smtClean="0"/>
              <a:t> </a:t>
            </a:r>
            <a:r>
              <a:rPr lang="tr-TR" dirty="0" err="1" smtClean="0"/>
              <a:t>degeneracy</a:t>
            </a:r>
            <a:r>
              <a:rPr lang="tr-TR" dirty="0" smtClean="0"/>
              <a:t> </a:t>
            </a:r>
            <a:r>
              <a:rPr lang="tr-TR" dirty="0" err="1" smtClean="0"/>
              <a:t>and</a:t>
            </a:r>
            <a:r>
              <a:rPr lang="tr-TR" dirty="0" smtClean="0"/>
              <a:t> </a:t>
            </a:r>
            <a:r>
              <a:rPr lang="tr-TR" dirty="0" err="1" smtClean="0"/>
              <a:t>so</a:t>
            </a:r>
            <a:r>
              <a:rPr lang="tr-TR" dirty="0" smtClean="0"/>
              <a:t> </a:t>
            </a:r>
            <a:r>
              <a:rPr lang="tr-TR" dirty="0" err="1" smtClean="0"/>
              <a:t>forth</a:t>
            </a:r>
            <a:r>
              <a:rPr lang="tr-TR" dirty="0" smtClean="0"/>
              <a:t>. </a:t>
            </a:r>
            <a:r>
              <a:rPr lang="tr-TR" dirty="0" err="1" smtClean="0"/>
              <a:t>Orientalism</a:t>
            </a:r>
            <a:r>
              <a:rPr lang="tr-TR" dirty="0" smtClean="0"/>
              <a:t> </a:t>
            </a:r>
            <a:r>
              <a:rPr lang="tr-TR" dirty="0" err="1" smtClean="0"/>
              <a:t>constructs</a:t>
            </a:r>
            <a:r>
              <a:rPr lang="tr-TR" dirty="0" smtClean="0"/>
              <a:t> </a:t>
            </a:r>
            <a:r>
              <a:rPr lang="tr-TR" dirty="0" err="1" smtClean="0"/>
              <a:t>binary</a:t>
            </a:r>
            <a:r>
              <a:rPr lang="tr-TR" dirty="0" smtClean="0"/>
              <a:t> </a:t>
            </a:r>
            <a:r>
              <a:rPr lang="tr-TR" dirty="0" err="1" smtClean="0"/>
              <a:t>division</a:t>
            </a:r>
            <a:r>
              <a:rPr lang="tr-TR" dirty="0" smtClean="0"/>
              <a:t>. </a:t>
            </a:r>
            <a:r>
              <a:rPr lang="tr-TR" dirty="0" err="1" smtClean="0"/>
              <a:t>The</a:t>
            </a:r>
            <a:r>
              <a:rPr lang="tr-TR" dirty="0" smtClean="0"/>
              <a:t> Orient is </a:t>
            </a:r>
            <a:r>
              <a:rPr lang="tr-TR" dirty="0" err="1" smtClean="0"/>
              <a:t>frequently</a:t>
            </a:r>
            <a:r>
              <a:rPr lang="tr-TR" dirty="0" smtClean="0"/>
              <a:t> </a:t>
            </a:r>
            <a:r>
              <a:rPr lang="tr-TR" dirty="0" err="1" smtClean="0"/>
              <a:t>described</a:t>
            </a:r>
            <a:r>
              <a:rPr lang="tr-TR" dirty="0" smtClean="0"/>
              <a:t> in a </a:t>
            </a:r>
            <a:r>
              <a:rPr lang="tr-TR" dirty="0" err="1" smtClean="0"/>
              <a:t>series</a:t>
            </a:r>
            <a:r>
              <a:rPr lang="tr-TR" dirty="0" smtClean="0"/>
              <a:t> of </a:t>
            </a:r>
            <a:r>
              <a:rPr lang="tr-TR" dirty="0" err="1" smtClean="0"/>
              <a:t>negative</a:t>
            </a:r>
            <a:r>
              <a:rPr lang="tr-TR" dirty="0" smtClean="0"/>
              <a:t> </a:t>
            </a:r>
            <a:r>
              <a:rPr lang="tr-TR" dirty="0" err="1" smtClean="0"/>
              <a:t>terms</a:t>
            </a:r>
            <a:r>
              <a:rPr lang="tr-TR" dirty="0" smtClean="0"/>
              <a:t>. </a:t>
            </a:r>
            <a:r>
              <a:rPr lang="tr-TR" dirty="0" err="1" smtClean="0"/>
              <a:t>Leela</a:t>
            </a:r>
            <a:r>
              <a:rPr lang="tr-TR" dirty="0" smtClean="0"/>
              <a:t> </a:t>
            </a:r>
            <a:r>
              <a:rPr lang="tr-TR" dirty="0" err="1" smtClean="0"/>
              <a:t>Gandhi</a:t>
            </a:r>
            <a:r>
              <a:rPr lang="tr-TR" dirty="0" smtClean="0"/>
              <a:t> </a:t>
            </a:r>
            <a:r>
              <a:rPr lang="tr-TR" dirty="0" err="1" smtClean="0"/>
              <a:t>states</a:t>
            </a:r>
            <a:r>
              <a:rPr lang="tr-TR" dirty="0" smtClean="0"/>
              <a:t> “</a:t>
            </a:r>
            <a:r>
              <a:rPr lang="tr-TR" dirty="0" err="1" smtClean="0"/>
              <a:t>Orientalism</a:t>
            </a:r>
            <a:r>
              <a:rPr lang="tr-TR" dirty="0" smtClean="0"/>
              <a:t> is </a:t>
            </a:r>
            <a:r>
              <a:rPr lang="tr-TR" dirty="0" err="1" smtClean="0"/>
              <a:t>the</a:t>
            </a:r>
            <a:r>
              <a:rPr lang="tr-TR" dirty="0" smtClean="0"/>
              <a:t> </a:t>
            </a:r>
            <a:r>
              <a:rPr lang="tr-TR" dirty="0" err="1" smtClean="0"/>
              <a:t>first</a:t>
            </a:r>
            <a:r>
              <a:rPr lang="tr-TR" dirty="0" smtClean="0"/>
              <a:t> </a:t>
            </a:r>
            <a:r>
              <a:rPr lang="tr-TR" dirty="0" err="1" smtClean="0"/>
              <a:t>book</a:t>
            </a:r>
            <a:r>
              <a:rPr lang="tr-TR" dirty="0" smtClean="0"/>
              <a:t> in </a:t>
            </a:r>
            <a:r>
              <a:rPr lang="tr-TR" dirty="0" err="1" smtClean="0"/>
              <a:t>which</a:t>
            </a:r>
            <a:r>
              <a:rPr lang="tr-TR" dirty="0" smtClean="0"/>
              <a:t> </a:t>
            </a:r>
            <a:r>
              <a:rPr lang="tr-TR" dirty="0" err="1" smtClean="0"/>
              <a:t>Said</a:t>
            </a:r>
            <a:r>
              <a:rPr lang="tr-TR" dirty="0" smtClean="0"/>
              <a:t> </a:t>
            </a:r>
            <a:r>
              <a:rPr lang="tr-TR" dirty="0" err="1" smtClean="0"/>
              <a:t>relentlessly</a:t>
            </a:r>
            <a:r>
              <a:rPr lang="tr-TR" dirty="0" smtClean="0"/>
              <a:t> </a:t>
            </a:r>
            <a:r>
              <a:rPr lang="tr-TR" dirty="0" err="1" smtClean="0"/>
              <a:t>unmasks</a:t>
            </a:r>
            <a:r>
              <a:rPr lang="tr-TR" dirty="0" smtClean="0"/>
              <a:t> </a:t>
            </a:r>
            <a:r>
              <a:rPr lang="tr-TR" dirty="0" err="1" smtClean="0"/>
              <a:t>the</a:t>
            </a:r>
            <a:r>
              <a:rPr lang="tr-TR" dirty="0" smtClean="0"/>
              <a:t> </a:t>
            </a:r>
            <a:r>
              <a:rPr lang="tr-TR" dirty="0" err="1" smtClean="0"/>
              <a:t>ideological</a:t>
            </a:r>
            <a:r>
              <a:rPr lang="tr-TR" dirty="0" smtClean="0"/>
              <a:t> </a:t>
            </a:r>
            <a:r>
              <a:rPr lang="tr-TR" dirty="0" err="1" smtClean="0"/>
              <a:t>disguises</a:t>
            </a:r>
            <a:r>
              <a:rPr lang="tr-TR" dirty="0" smtClean="0"/>
              <a:t> of </a:t>
            </a:r>
            <a:r>
              <a:rPr lang="tr-TR" dirty="0" err="1" smtClean="0"/>
              <a:t>imperialism</a:t>
            </a:r>
            <a:r>
              <a:rPr lang="tr-TR" dirty="0" smtClean="0"/>
              <a:t>”(67). </a:t>
            </a:r>
            <a:r>
              <a:rPr lang="tr-TR" dirty="0" err="1" smtClean="0"/>
              <a:t>Said’s</a:t>
            </a:r>
            <a:r>
              <a:rPr lang="tr-TR" dirty="0" smtClean="0"/>
              <a:t> “</a:t>
            </a:r>
            <a:r>
              <a:rPr lang="tr-TR" dirty="0" err="1" smtClean="0"/>
              <a:t>Orientalism</a:t>
            </a:r>
            <a:r>
              <a:rPr lang="tr-TR" dirty="0" smtClean="0"/>
              <a:t> can be </a:t>
            </a:r>
            <a:r>
              <a:rPr lang="tr-TR" dirty="0" err="1" smtClean="0"/>
              <a:t>said</a:t>
            </a:r>
            <a:r>
              <a:rPr lang="tr-TR" dirty="0" smtClean="0"/>
              <a:t> </a:t>
            </a:r>
            <a:r>
              <a:rPr lang="tr-TR" dirty="0" err="1" smtClean="0"/>
              <a:t>to</a:t>
            </a:r>
            <a:r>
              <a:rPr lang="tr-TR" dirty="0" smtClean="0"/>
              <a:t> </a:t>
            </a:r>
            <a:r>
              <a:rPr lang="tr-TR" dirty="0" err="1" smtClean="0"/>
              <a:t>inaugurate</a:t>
            </a:r>
            <a:r>
              <a:rPr lang="tr-TR" dirty="0" smtClean="0"/>
              <a:t> a </a:t>
            </a:r>
            <a:r>
              <a:rPr lang="tr-TR" dirty="0" err="1" smtClean="0"/>
              <a:t>new</a:t>
            </a:r>
            <a:r>
              <a:rPr lang="tr-TR" dirty="0" smtClean="0"/>
              <a:t> </a:t>
            </a:r>
            <a:r>
              <a:rPr lang="tr-TR" dirty="0" err="1" smtClean="0"/>
              <a:t>kind</a:t>
            </a:r>
            <a:r>
              <a:rPr lang="tr-TR" dirty="0" smtClean="0"/>
              <a:t> of </a:t>
            </a:r>
            <a:r>
              <a:rPr lang="tr-TR" dirty="0" err="1" smtClean="0"/>
              <a:t>study</a:t>
            </a:r>
            <a:r>
              <a:rPr lang="tr-TR" dirty="0" smtClean="0"/>
              <a:t> of </a:t>
            </a:r>
            <a:r>
              <a:rPr lang="tr-TR" dirty="0" err="1" smtClean="0"/>
              <a:t>colonialism</a:t>
            </a:r>
            <a:r>
              <a:rPr lang="tr-TR" dirty="0" smtClean="0"/>
              <a:t>” (</a:t>
            </a:r>
            <a:r>
              <a:rPr lang="tr-TR" dirty="0" err="1" smtClean="0"/>
              <a:t>Loomba</a:t>
            </a:r>
            <a:r>
              <a:rPr lang="tr-TR" dirty="0" smtClean="0"/>
              <a:t> 44). He </a:t>
            </a:r>
            <a:r>
              <a:rPr lang="tr-TR" dirty="0" err="1" smtClean="0"/>
              <a:t>wants</a:t>
            </a:r>
            <a:r>
              <a:rPr lang="tr-TR" dirty="0" smtClean="0"/>
              <a:t> </a:t>
            </a:r>
            <a:r>
              <a:rPr lang="tr-TR" dirty="0" err="1" smtClean="0"/>
              <a:t>to</a:t>
            </a:r>
            <a:r>
              <a:rPr lang="tr-TR" dirty="0" smtClean="0"/>
              <a:t> do </a:t>
            </a:r>
            <a:r>
              <a:rPr lang="tr-TR" dirty="0" err="1" smtClean="0"/>
              <a:t>away</a:t>
            </a:r>
            <a:r>
              <a:rPr lang="tr-TR" dirty="0" smtClean="0"/>
              <a:t> </a:t>
            </a:r>
            <a:r>
              <a:rPr lang="tr-TR" dirty="0" err="1" smtClean="0"/>
              <a:t>the</a:t>
            </a:r>
            <a:r>
              <a:rPr lang="tr-TR" dirty="0" smtClean="0"/>
              <a:t> </a:t>
            </a:r>
            <a:r>
              <a:rPr lang="tr-TR" dirty="0" err="1" smtClean="0"/>
              <a:t>binary</a:t>
            </a:r>
            <a:r>
              <a:rPr lang="tr-TR" dirty="0" smtClean="0"/>
              <a:t> </a:t>
            </a:r>
            <a:r>
              <a:rPr lang="tr-TR" dirty="0" err="1" smtClean="0"/>
              <a:t>opposition</a:t>
            </a:r>
            <a:r>
              <a:rPr lang="tr-TR" dirty="0" smtClean="0"/>
              <a:t> </a:t>
            </a:r>
            <a:r>
              <a:rPr lang="tr-TR" dirty="0" err="1" smtClean="0"/>
              <a:t>between</a:t>
            </a:r>
            <a:r>
              <a:rPr lang="tr-TR" dirty="0" smtClean="0"/>
              <a:t> </a:t>
            </a:r>
            <a:r>
              <a:rPr lang="tr-TR" dirty="0" err="1" smtClean="0"/>
              <a:t>the</a:t>
            </a:r>
            <a:r>
              <a:rPr lang="tr-TR" dirty="0" smtClean="0"/>
              <a:t> West </a:t>
            </a:r>
            <a:r>
              <a:rPr lang="tr-TR" dirty="0" err="1" smtClean="0"/>
              <a:t>and</a:t>
            </a:r>
            <a:r>
              <a:rPr lang="tr-TR" dirty="0" smtClean="0"/>
              <a:t> </a:t>
            </a:r>
            <a:r>
              <a:rPr lang="tr-TR" dirty="0" err="1" smtClean="0"/>
              <a:t>the</a:t>
            </a:r>
            <a:r>
              <a:rPr lang="tr-TR" dirty="0" smtClean="0"/>
              <a:t> East </a:t>
            </a:r>
            <a:r>
              <a:rPr lang="tr-TR" dirty="0" err="1" smtClean="0"/>
              <a:t>so</a:t>
            </a:r>
            <a:r>
              <a:rPr lang="tr-TR" dirty="0" smtClean="0"/>
              <a:t> </a:t>
            </a:r>
            <a:r>
              <a:rPr lang="tr-TR" dirty="0" err="1" smtClean="0"/>
              <a:t>that</a:t>
            </a:r>
            <a:r>
              <a:rPr lang="tr-TR" dirty="0" smtClean="0"/>
              <a:t> </a:t>
            </a:r>
            <a:r>
              <a:rPr lang="tr-TR" dirty="0" err="1" smtClean="0"/>
              <a:t>one</a:t>
            </a:r>
            <a:r>
              <a:rPr lang="tr-TR" dirty="0" smtClean="0"/>
              <a:t> can not </a:t>
            </a:r>
            <a:r>
              <a:rPr lang="tr-TR" dirty="0" err="1" smtClean="0"/>
              <a:t>claim</a:t>
            </a:r>
            <a:r>
              <a:rPr lang="tr-TR" dirty="0" smtClean="0"/>
              <a:t> </a:t>
            </a:r>
            <a:r>
              <a:rPr lang="tr-TR" dirty="0" err="1" smtClean="0"/>
              <a:t>the</a:t>
            </a:r>
            <a:r>
              <a:rPr lang="tr-TR" dirty="0" smtClean="0"/>
              <a:t> </a:t>
            </a:r>
            <a:r>
              <a:rPr lang="tr-TR" dirty="0" err="1" smtClean="0"/>
              <a:t>superiority</a:t>
            </a:r>
            <a:r>
              <a:rPr lang="tr-TR" dirty="0" smtClean="0"/>
              <a:t> </a:t>
            </a:r>
            <a:r>
              <a:rPr lang="tr-TR" dirty="0" err="1" smtClean="0"/>
              <a:t>over</a:t>
            </a:r>
            <a:r>
              <a:rPr lang="tr-TR" dirty="0" smtClean="0"/>
              <a:t> </a:t>
            </a:r>
            <a:r>
              <a:rPr lang="tr-TR" dirty="0" err="1" smtClean="0"/>
              <a:t>the</a:t>
            </a:r>
            <a:r>
              <a:rPr lang="tr-TR" dirty="0" smtClean="0"/>
              <a:t> </a:t>
            </a:r>
            <a:r>
              <a:rPr lang="tr-TR" dirty="0" err="1" smtClean="0"/>
              <a:t>other</a:t>
            </a:r>
            <a:r>
              <a:rPr lang="tr-TR" dirty="0" smtClean="0"/>
              <a:t>. </a:t>
            </a:r>
            <a:r>
              <a:rPr lang="tr-TR" dirty="0" err="1" smtClean="0"/>
              <a:t>Said’s</a:t>
            </a:r>
            <a:r>
              <a:rPr lang="tr-TR" dirty="0" smtClean="0"/>
              <a:t> </a:t>
            </a:r>
            <a:r>
              <a:rPr lang="tr-TR" i="1" dirty="0" err="1" smtClean="0"/>
              <a:t>Culture</a:t>
            </a:r>
            <a:r>
              <a:rPr lang="tr-TR" i="1" dirty="0" smtClean="0"/>
              <a:t> </a:t>
            </a:r>
            <a:r>
              <a:rPr lang="tr-TR" i="1" dirty="0" err="1" smtClean="0"/>
              <a:t>and</a:t>
            </a:r>
            <a:r>
              <a:rPr lang="tr-TR" i="1" dirty="0" smtClean="0"/>
              <a:t> </a:t>
            </a:r>
            <a:r>
              <a:rPr lang="tr-TR" i="1" dirty="0" err="1" smtClean="0"/>
              <a:t>Imperialism</a:t>
            </a:r>
            <a:r>
              <a:rPr lang="tr-TR" i="1" dirty="0" smtClean="0"/>
              <a:t> </a:t>
            </a:r>
            <a:r>
              <a:rPr lang="tr-TR" dirty="0" smtClean="0"/>
              <a:t>(1993) </a:t>
            </a:r>
            <a:r>
              <a:rPr lang="tr-TR" dirty="0" err="1" smtClean="0"/>
              <a:t>continues</a:t>
            </a:r>
            <a:r>
              <a:rPr lang="tr-TR" dirty="0" smtClean="0"/>
              <a:t> </a:t>
            </a:r>
            <a:r>
              <a:rPr lang="tr-TR" dirty="0" err="1" smtClean="0"/>
              <a:t>and</a:t>
            </a:r>
            <a:r>
              <a:rPr lang="tr-TR" dirty="0" smtClean="0"/>
              <a:t> </a:t>
            </a:r>
            <a:r>
              <a:rPr lang="tr-TR" dirty="0" err="1" smtClean="0"/>
              <a:t>extends</a:t>
            </a:r>
            <a:r>
              <a:rPr lang="tr-TR" dirty="0" smtClean="0"/>
              <a:t> </a:t>
            </a:r>
            <a:r>
              <a:rPr lang="tr-TR" dirty="0" err="1" smtClean="0"/>
              <a:t>the</a:t>
            </a:r>
            <a:r>
              <a:rPr lang="tr-TR" dirty="0" smtClean="0"/>
              <a:t> </a:t>
            </a:r>
            <a:r>
              <a:rPr lang="tr-TR" dirty="0" err="1" smtClean="0"/>
              <a:t>work</a:t>
            </a:r>
            <a:r>
              <a:rPr lang="tr-TR" dirty="0" smtClean="0"/>
              <a:t> </a:t>
            </a:r>
            <a:r>
              <a:rPr lang="tr-TR" dirty="0" err="1" smtClean="0"/>
              <a:t>began</a:t>
            </a:r>
            <a:r>
              <a:rPr lang="tr-TR" dirty="0" smtClean="0"/>
              <a:t> in </a:t>
            </a:r>
            <a:r>
              <a:rPr lang="tr-TR" i="1" dirty="0" err="1" smtClean="0"/>
              <a:t>Orientalism</a:t>
            </a:r>
            <a:r>
              <a:rPr lang="tr-TR" i="1" dirty="0" smtClean="0"/>
              <a:t> </a:t>
            </a:r>
            <a:r>
              <a:rPr lang="tr-TR" dirty="0" err="1" smtClean="0"/>
              <a:t>by</a:t>
            </a:r>
            <a:r>
              <a:rPr lang="tr-TR" dirty="0" smtClean="0"/>
              <a:t> </a:t>
            </a:r>
            <a:r>
              <a:rPr lang="tr-TR" dirty="0" err="1" smtClean="0"/>
              <a:t>documenting</a:t>
            </a:r>
            <a:r>
              <a:rPr lang="tr-TR" dirty="0" smtClean="0"/>
              <a:t> </a:t>
            </a:r>
            <a:r>
              <a:rPr lang="tr-TR" dirty="0" err="1" smtClean="0"/>
              <a:t>the</a:t>
            </a:r>
            <a:r>
              <a:rPr lang="tr-TR" dirty="0" smtClean="0"/>
              <a:t> </a:t>
            </a:r>
            <a:r>
              <a:rPr lang="tr-TR" dirty="0" err="1" smtClean="0"/>
              <a:t>imperial</a:t>
            </a:r>
            <a:r>
              <a:rPr lang="tr-TR" dirty="0" smtClean="0"/>
              <a:t> </a:t>
            </a:r>
            <a:r>
              <a:rPr lang="tr-TR" dirty="0" err="1" smtClean="0"/>
              <a:t>complicities</a:t>
            </a:r>
            <a:r>
              <a:rPr lang="tr-TR" dirty="0" smtClean="0"/>
              <a:t> of </a:t>
            </a:r>
            <a:r>
              <a:rPr lang="tr-TR" dirty="0" err="1" smtClean="0"/>
              <a:t>some</a:t>
            </a:r>
            <a:r>
              <a:rPr lang="tr-TR" dirty="0" smtClean="0"/>
              <a:t> </a:t>
            </a:r>
            <a:r>
              <a:rPr lang="tr-TR" dirty="0" err="1" smtClean="0"/>
              <a:t>major</a:t>
            </a:r>
            <a:r>
              <a:rPr lang="tr-TR" dirty="0" smtClean="0"/>
              <a:t> </a:t>
            </a:r>
            <a:r>
              <a:rPr lang="tr-TR" dirty="0" err="1" smtClean="0"/>
              <a:t>works</a:t>
            </a:r>
            <a:r>
              <a:rPr lang="tr-TR" dirty="0" smtClean="0"/>
              <a:t> of </a:t>
            </a:r>
            <a:r>
              <a:rPr lang="tr-TR" dirty="0" err="1" smtClean="0"/>
              <a:t>the</a:t>
            </a:r>
            <a:r>
              <a:rPr lang="tr-TR" dirty="0" smtClean="0"/>
              <a:t> Western </a:t>
            </a:r>
            <a:r>
              <a:rPr lang="tr-TR" dirty="0" err="1" smtClean="0"/>
              <a:t>literary</a:t>
            </a:r>
            <a:r>
              <a:rPr lang="tr-TR" dirty="0" smtClean="0"/>
              <a:t> </a:t>
            </a:r>
            <a:r>
              <a:rPr lang="tr-TR" dirty="0" err="1" smtClean="0"/>
              <a:t>canon</a:t>
            </a:r>
            <a:r>
              <a:rPr lang="tr-TR" dirty="0" smtClean="0"/>
              <a:t>. </a:t>
            </a:r>
          </a:p>
          <a:p>
            <a:pPr>
              <a:buNone/>
            </a:pPr>
            <a:endParaRPr lang="en-US" dirty="0"/>
          </a:p>
        </p:txBody>
      </p:sp>
      <p:sp>
        <p:nvSpPr>
          <p:cNvPr id="4" name="3 Slayt Numarası Yer Tutucusu"/>
          <p:cNvSpPr>
            <a:spLocks noGrp="1"/>
          </p:cNvSpPr>
          <p:nvPr>
            <p:ph type="sldNum" sz="quarter" idx="12"/>
          </p:nvPr>
        </p:nvSpPr>
        <p:spPr/>
        <p:txBody>
          <a:bodyPr/>
          <a:lstStyle/>
          <a:p>
            <a:fld id="{503439F3-27E4-4483-8C5E-624A44D51220}" type="slidenum">
              <a:rPr lang="zh-CN" altLang="en-US" smtClean="0"/>
              <a:pPr/>
              <a:t>14</a:t>
            </a:fld>
            <a:endParaRPr lang="en-US" alt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fontScale="90000"/>
          </a:bodyPr>
          <a:lstStyle/>
          <a:p>
            <a:pPr algn="l"/>
            <a:r>
              <a:rPr lang="en-US" altLang="zh-CN" sz="2800" i="1">
                <a:solidFill>
                  <a:srgbClr val="000000"/>
                </a:solidFill>
                <a:ea typeface="宋体" pitchFamily="2" charset="-122"/>
              </a:rPr>
              <a:t>Orientalism</a:t>
            </a:r>
            <a:r>
              <a:rPr lang="en-US" altLang="zh-CN" sz="2800">
                <a:solidFill>
                  <a:srgbClr val="000000"/>
                </a:solidFill>
                <a:ea typeface="宋体" pitchFamily="2" charset="-122"/>
              </a:rPr>
              <a:t> was such a controversial essay that it was able to impact many different thought genres after the first couple years of its publication.</a:t>
            </a:r>
            <a:br>
              <a:rPr lang="en-US" altLang="zh-CN" sz="2800">
                <a:solidFill>
                  <a:srgbClr val="000000"/>
                </a:solidFill>
                <a:ea typeface="宋体" pitchFamily="2" charset="-122"/>
              </a:rPr>
            </a:br>
            <a:endParaRPr lang="zh-CN" altLang="en-US" sz="2800">
              <a:solidFill>
                <a:srgbClr val="000000"/>
              </a:solidFill>
              <a:ea typeface="宋体" pitchFamily="2" charset="-122"/>
            </a:endParaRPr>
          </a:p>
        </p:txBody>
      </p:sp>
      <p:sp>
        <p:nvSpPr>
          <p:cNvPr id="71683" name="Rectangle 3"/>
          <p:cNvSpPr>
            <a:spLocks noGrp="1" noChangeArrowheads="1"/>
          </p:cNvSpPr>
          <p:nvPr>
            <p:ph idx="1"/>
          </p:nvPr>
        </p:nvSpPr>
        <p:spPr/>
        <p:txBody>
          <a:bodyPr/>
          <a:lstStyle/>
          <a:p>
            <a:endParaRPr lang="en-US" altLang="zh-CN"/>
          </a:p>
          <a:p>
            <a:endParaRPr lang="en-US" altLang="zh-CN"/>
          </a:p>
          <a:p>
            <a:r>
              <a:rPr lang="en-US" altLang="zh-CN"/>
              <a:t>Orientalism exercises power and has authority over the Orient</a:t>
            </a:r>
          </a:p>
          <a:p>
            <a:pPr>
              <a:buFont typeface="Wingdings" pitchFamily="2" charset="2"/>
              <a:buNone/>
            </a:pPr>
            <a:endParaRPr lang="en-US" altLang="zh-CN"/>
          </a:p>
          <a:p>
            <a:r>
              <a:rPr lang="en-US" altLang="zh-CN"/>
              <a:t>Orientalism produces and manages the Orient</a:t>
            </a:r>
            <a:endParaRPr lang="zh-CN" altLang="en-US"/>
          </a:p>
          <a:p>
            <a:endParaRPr lang="zh-CN" altLang="en-US"/>
          </a:p>
        </p:txBody>
      </p:sp>
      <p:sp>
        <p:nvSpPr>
          <p:cNvPr id="4" name="5 Slayt Numarası Yer Tutucusu"/>
          <p:cNvSpPr>
            <a:spLocks noGrp="1"/>
          </p:cNvSpPr>
          <p:nvPr>
            <p:ph type="sldNum" sz="quarter" idx="12"/>
          </p:nvPr>
        </p:nvSpPr>
        <p:spPr/>
        <p:txBody>
          <a:bodyPr/>
          <a:lstStyle/>
          <a:p>
            <a:fld id="{67150ADD-F0D2-4970-9137-30587C9B12C3}" type="slidenum">
              <a:rPr lang="zh-CN" altLang="en-US"/>
              <a:pPr/>
              <a:t>15</a:t>
            </a:fld>
            <a:endParaRPr lang="en-US" alt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endParaRPr lang="zh-CN" altLang="en-US"/>
          </a:p>
        </p:txBody>
      </p:sp>
      <p:sp>
        <p:nvSpPr>
          <p:cNvPr id="62467" name="Rectangle 3"/>
          <p:cNvSpPr>
            <a:spLocks noGrp="1" noChangeArrowheads="1"/>
          </p:cNvSpPr>
          <p:nvPr>
            <p:ph idx="1"/>
          </p:nvPr>
        </p:nvSpPr>
        <p:spPr/>
        <p:txBody>
          <a:bodyPr/>
          <a:lstStyle/>
          <a:p>
            <a:r>
              <a:rPr lang="en-US" altLang="zh-CN" dirty="0"/>
              <a:t>The Orient was almost a European </a:t>
            </a:r>
            <a:r>
              <a:rPr lang="en-US" altLang="zh-CN" b="1" u="sng" dirty="0"/>
              <a:t>invention</a:t>
            </a:r>
            <a:r>
              <a:rPr lang="en-US" altLang="zh-CN" dirty="0"/>
              <a:t>, and had been since </a:t>
            </a:r>
            <a:r>
              <a:rPr lang="en-US" altLang="zh-CN" b="1" dirty="0"/>
              <a:t>antiquity a place </a:t>
            </a:r>
            <a:r>
              <a:rPr lang="en-US" altLang="zh-CN" dirty="0"/>
              <a:t>of romance, exotic beings, haunting memories </a:t>
            </a:r>
            <a:r>
              <a:rPr lang="en-US" altLang="zh-CN" b="1" dirty="0"/>
              <a:t>and landscapes, </a:t>
            </a:r>
            <a:r>
              <a:rPr lang="en-US" altLang="zh-CN" dirty="0"/>
              <a:t>remarkable experiences. </a:t>
            </a:r>
          </a:p>
          <a:p>
            <a:r>
              <a:rPr lang="en-US" altLang="zh-CN" dirty="0"/>
              <a:t>the main thing for the European visitor was </a:t>
            </a:r>
            <a:r>
              <a:rPr lang="en-US" altLang="zh-CN" u="sng" dirty="0"/>
              <a:t>a European </a:t>
            </a:r>
            <a:r>
              <a:rPr lang="en-US" altLang="zh-CN" b="1" u="sng" dirty="0"/>
              <a:t>representation </a:t>
            </a:r>
            <a:r>
              <a:rPr lang="en-US" altLang="zh-CN" u="sng" dirty="0"/>
              <a:t>of the Orient and its contemporary fate</a:t>
            </a:r>
            <a:r>
              <a:rPr lang="en-US" altLang="zh-CN" dirty="0"/>
              <a:t> </a:t>
            </a:r>
            <a:endParaRPr lang="zh-CN" altLang="en-US" dirty="0"/>
          </a:p>
        </p:txBody>
      </p:sp>
      <p:sp>
        <p:nvSpPr>
          <p:cNvPr id="4" name="5 Slayt Numarası Yer Tutucusu"/>
          <p:cNvSpPr>
            <a:spLocks noGrp="1"/>
          </p:cNvSpPr>
          <p:nvPr>
            <p:ph type="sldNum" sz="quarter" idx="12"/>
          </p:nvPr>
        </p:nvSpPr>
        <p:spPr/>
        <p:txBody>
          <a:bodyPr/>
          <a:lstStyle/>
          <a:p>
            <a:fld id="{1F497FAD-AB87-4402-AB58-285191D89841}" type="slidenum">
              <a:rPr lang="zh-CN" altLang="en-US"/>
              <a:pPr/>
              <a:t>16</a:t>
            </a:fld>
            <a:endParaRPr lang="en-US" altLang="zh-CN"/>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zh-CN"/>
              <a:t>the Other </a:t>
            </a:r>
            <a:endParaRPr lang="zh-CN" altLang="en-US"/>
          </a:p>
        </p:txBody>
      </p:sp>
      <p:sp>
        <p:nvSpPr>
          <p:cNvPr id="73731" name="Rectangle 3"/>
          <p:cNvSpPr>
            <a:spLocks noGrp="1" noChangeArrowheads="1"/>
          </p:cNvSpPr>
          <p:nvPr>
            <p:ph idx="1"/>
          </p:nvPr>
        </p:nvSpPr>
        <p:spPr/>
        <p:txBody>
          <a:bodyPr/>
          <a:lstStyle/>
          <a:p>
            <a:pPr>
              <a:lnSpc>
                <a:spcPct val="80000"/>
              </a:lnSpc>
            </a:pPr>
            <a:r>
              <a:rPr lang="en-US" altLang="zh-CN" sz="2800"/>
              <a:t>the Orient has helped to define Europe (or the West) as its contrasting image, idea, personality, experience. </a:t>
            </a:r>
          </a:p>
          <a:p>
            <a:pPr>
              <a:lnSpc>
                <a:spcPct val="80000"/>
              </a:lnSpc>
              <a:buFont typeface="Wingdings" pitchFamily="2" charset="2"/>
              <a:buNone/>
            </a:pPr>
            <a:endParaRPr lang="en-US" altLang="zh-CN" sz="2800"/>
          </a:p>
          <a:p>
            <a:pPr>
              <a:lnSpc>
                <a:spcPct val="80000"/>
              </a:lnSpc>
            </a:pPr>
            <a:r>
              <a:rPr lang="en-US" altLang="zh-CN" sz="2800"/>
              <a:t>Yet none of this Orient is merely imaginative.</a:t>
            </a:r>
          </a:p>
          <a:p>
            <a:pPr>
              <a:lnSpc>
                <a:spcPct val="80000"/>
              </a:lnSpc>
              <a:buFont typeface="Wingdings" pitchFamily="2" charset="2"/>
              <a:buNone/>
            </a:pPr>
            <a:r>
              <a:rPr lang="en-US" altLang="zh-CN" sz="2800"/>
              <a:t> </a:t>
            </a:r>
          </a:p>
          <a:p>
            <a:pPr>
              <a:lnSpc>
                <a:spcPct val="80000"/>
              </a:lnSpc>
            </a:pPr>
            <a:r>
              <a:rPr lang="en-US" altLang="zh-CN" sz="2800"/>
              <a:t>the vastly expanded American political and economic role in the Near East (the Middle East) makes great claims on our understanding of that Orient. </a:t>
            </a:r>
            <a:endParaRPr lang="zh-CN" altLang="en-US" sz="2800"/>
          </a:p>
        </p:txBody>
      </p:sp>
      <p:sp>
        <p:nvSpPr>
          <p:cNvPr id="4" name="5 Slayt Numarası Yer Tutucusu"/>
          <p:cNvSpPr>
            <a:spLocks noGrp="1"/>
          </p:cNvSpPr>
          <p:nvPr>
            <p:ph type="sldNum" sz="quarter" idx="12"/>
          </p:nvPr>
        </p:nvSpPr>
        <p:spPr/>
        <p:txBody>
          <a:bodyPr/>
          <a:lstStyle/>
          <a:p>
            <a:fld id="{7978EB8A-6A34-4F0E-8B71-908A37B2026C}" type="slidenum">
              <a:rPr lang="zh-CN" altLang="en-US"/>
              <a:pPr/>
              <a:t>17</a:t>
            </a:fld>
            <a:endParaRPr lang="en-US" alt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zh-CN"/>
              <a:t>the methodological problems </a:t>
            </a:r>
            <a:endParaRPr lang="zh-CN" altLang="en-US"/>
          </a:p>
        </p:txBody>
      </p:sp>
      <p:sp>
        <p:nvSpPr>
          <p:cNvPr id="74755" name="Rectangle 3"/>
          <p:cNvSpPr>
            <a:spLocks noGrp="1" noChangeArrowheads="1"/>
          </p:cNvSpPr>
          <p:nvPr>
            <p:ph idx="1"/>
          </p:nvPr>
        </p:nvSpPr>
        <p:spPr/>
        <p:txBody>
          <a:bodyPr/>
          <a:lstStyle/>
          <a:p>
            <a:pPr>
              <a:lnSpc>
                <a:spcPct val="80000"/>
              </a:lnSpc>
            </a:pPr>
            <a:r>
              <a:rPr lang="en-US" altLang="zh-CN" sz="2800"/>
              <a:t>academic </a:t>
            </a:r>
          </a:p>
          <a:p>
            <a:pPr>
              <a:lnSpc>
                <a:spcPct val="80000"/>
              </a:lnSpc>
            </a:pPr>
            <a:r>
              <a:rPr lang="en-US" altLang="zh-CN" sz="2800"/>
              <a:t>imaginative meanings </a:t>
            </a:r>
          </a:p>
          <a:p>
            <a:pPr>
              <a:lnSpc>
                <a:spcPct val="80000"/>
              </a:lnSpc>
            </a:pPr>
            <a:r>
              <a:rPr lang="en-US" altLang="zh-CN" sz="2800"/>
              <a:t>historically and materially </a:t>
            </a:r>
          </a:p>
          <a:p>
            <a:pPr>
              <a:lnSpc>
                <a:spcPct val="80000"/>
              </a:lnSpc>
            </a:pPr>
            <a:endParaRPr lang="zh-CN" altLang="en-US" sz="2800"/>
          </a:p>
          <a:p>
            <a:pPr>
              <a:lnSpc>
                <a:spcPct val="80000"/>
              </a:lnSpc>
              <a:buFont typeface="Wingdings" pitchFamily="2" charset="2"/>
              <a:buNone/>
            </a:pPr>
            <a:r>
              <a:rPr lang="en-US" altLang="zh-CN" sz="2800"/>
              <a:t> Foucault's notion of a discourse </a:t>
            </a:r>
          </a:p>
          <a:p>
            <a:pPr>
              <a:lnSpc>
                <a:spcPct val="80000"/>
              </a:lnSpc>
              <a:buFont typeface="Wingdings" pitchFamily="2" charset="2"/>
              <a:buNone/>
            </a:pPr>
            <a:endParaRPr lang="en-US" altLang="zh-CN" sz="2800"/>
          </a:p>
          <a:p>
            <a:pPr>
              <a:lnSpc>
                <a:spcPct val="80000"/>
              </a:lnSpc>
              <a:buFont typeface="Wingdings" pitchFamily="2" charset="2"/>
              <a:buNone/>
            </a:pPr>
            <a:r>
              <a:rPr lang="en-US" altLang="zh-CN" sz="2800"/>
              <a:t>because of Orientalism </a:t>
            </a:r>
          </a:p>
          <a:p>
            <a:pPr>
              <a:lnSpc>
                <a:spcPct val="80000"/>
              </a:lnSpc>
              <a:buFont typeface="Wingdings" pitchFamily="2" charset="2"/>
              <a:buNone/>
            </a:pPr>
            <a:r>
              <a:rPr lang="en-US" altLang="zh-CN" sz="2800"/>
              <a:t>the Orient was not (and is not) a free subject of thought or action. </a:t>
            </a:r>
            <a:endParaRPr lang="zh-CN" altLang="en-US" sz="2800"/>
          </a:p>
        </p:txBody>
      </p:sp>
      <p:sp>
        <p:nvSpPr>
          <p:cNvPr id="4" name="5 Slayt Numarası Yer Tutucusu"/>
          <p:cNvSpPr>
            <a:spLocks noGrp="1"/>
          </p:cNvSpPr>
          <p:nvPr>
            <p:ph type="sldNum" sz="quarter" idx="12"/>
          </p:nvPr>
        </p:nvSpPr>
        <p:spPr/>
        <p:txBody>
          <a:bodyPr/>
          <a:lstStyle/>
          <a:p>
            <a:fld id="{12081C61-2023-43E6-8047-35179831CCDC}" type="slidenum">
              <a:rPr lang="zh-CN" altLang="en-US"/>
              <a:pPr/>
              <a:t>18</a:t>
            </a:fld>
            <a:endParaRPr lang="en-US" alt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ltLang="zh-CN"/>
              <a:t>Orientalism derives from …</a:t>
            </a:r>
            <a:endParaRPr lang="zh-CN" altLang="en-US"/>
          </a:p>
        </p:txBody>
      </p:sp>
      <p:sp>
        <p:nvSpPr>
          <p:cNvPr id="75779" name="Rectangle 3"/>
          <p:cNvSpPr>
            <a:spLocks noGrp="1" noChangeArrowheads="1"/>
          </p:cNvSpPr>
          <p:nvPr>
            <p:ph idx="1"/>
          </p:nvPr>
        </p:nvSpPr>
        <p:spPr/>
        <p:txBody>
          <a:bodyPr/>
          <a:lstStyle/>
          <a:p>
            <a:pPr>
              <a:lnSpc>
                <a:spcPct val="90000"/>
              </a:lnSpc>
            </a:pPr>
            <a:r>
              <a:rPr lang="en-US" altLang="zh-CN" sz="2400" dirty="0"/>
              <a:t>British and French cultural </a:t>
            </a:r>
            <a:r>
              <a:rPr lang="en-US" altLang="zh-CN" sz="2400" dirty="0" smtClean="0"/>
              <a:t>enter-</a:t>
            </a:r>
            <a:r>
              <a:rPr lang="en-US" altLang="zh-CN" sz="2400" dirty="0" err="1" smtClean="0"/>
              <a:t>pris</a:t>
            </a:r>
            <a:r>
              <a:rPr lang="tr-TR" altLang="zh-CN" sz="2400" dirty="0" smtClean="0"/>
              <a:t>es</a:t>
            </a:r>
            <a:endParaRPr lang="en-US" altLang="zh-CN" sz="2400" dirty="0"/>
          </a:p>
          <a:p>
            <a:pPr>
              <a:lnSpc>
                <a:spcPct val="90000"/>
              </a:lnSpc>
            </a:pPr>
            <a:endParaRPr lang="zh-CN" altLang="en-US" sz="2400" dirty="0"/>
          </a:p>
          <a:p>
            <a:pPr>
              <a:lnSpc>
                <a:spcPct val="90000"/>
              </a:lnSpc>
            </a:pPr>
            <a:r>
              <a:rPr lang="zh-CN" altLang="en-US" sz="2400" dirty="0"/>
              <a:t> </a:t>
            </a:r>
            <a:r>
              <a:rPr lang="en-US" altLang="zh-CN" sz="2400" dirty="0"/>
              <a:t>From the beginning of the nineteenth century until the end of World War II France and Britain dominated the Orient and </a:t>
            </a:r>
            <a:r>
              <a:rPr lang="en-US" altLang="zh-CN" sz="2400" dirty="0" err="1"/>
              <a:t>Orientalism</a:t>
            </a:r>
            <a:r>
              <a:rPr lang="en-US" altLang="zh-CN" sz="2400" dirty="0"/>
              <a:t> </a:t>
            </a:r>
          </a:p>
          <a:p>
            <a:pPr>
              <a:lnSpc>
                <a:spcPct val="90000"/>
              </a:lnSpc>
              <a:buFont typeface="Wingdings" pitchFamily="2" charset="2"/>
              <a:buNone/>
            </a:pPr>
            <a:endParaRPr lang="en-US" altLang="zh-CN" sz="2400" dirty="0"/>
          </a:p>
          <a:p>
            <a:pPr>
              <a:lnSpc>
                <a:spcPct val="90000"/>
              </a:lnSpc>
            </a:pPr>
            <a:r>
              <a:rPr lang="en-US" altLang="zh-CN" sz="2400" dirty="0"/>
              <a:t>since World War II America has dominated the Orient</a:t>
            </a:r>
          </a:p>
          <a:p>
            <a:pPr>
              <a:lnSpc>
                <a:spcPct val="90000"/>
              </a:lnSpc>
              <a:buFont typeface="Wingdings" pitchFamily="2" charset="2"/>
              <a:buNone/>
            </a:pPr>
            <a:endParaRPr lang="en-US" altLang="zh-CN" sz="2400" dirty="0"/>
          </a:p>
          <a:p>
            <a:pPr>
              <a:lnSpc>
                <a:spcPct val="90000"/>
              </a:lnSpc>
            </a:pPr>
            <a:r>
              <a:rPr lang="en-US" altLang="zh-CN" sz="2400" dirty="0"/>
              <a:t>it always demonstrates the comparatively greater strength of the Occident (British, French, or American) </a:t>
            </a:r>
            <a:endParaRPr lang="zh-CN" altLang="en-US" sz="2400" dirty="0"/>
          </a:p>
        </p:txBody>
      </p:sp>
      <p:sp>
        <p:nvSpPr>
          <p:cNvPr id="4" name="5 Slayt Numarası Yer Tutucusu"/>
          <p:cNvSpPr>
            <a:spLocks noGrp="1"/>
          </p:cNvSpPr>
          <p:nvPr>
            <p:ph type="sldNum" sz="quarter" idx="12"/>
          </p:nvPr>
        </p:nvSpPr>
        <p:spPr/>
        <p:txBody>
          <a:bodyPr/>
          <a:lstStyle/>
          <a:p>
            <a:fld id="{C37DEA2F-295C-407E-9C3C-2FAA17708709}" type="slidenum">
              <a:rPr lang="zh-CN" altLang="en-US"/>
              <a:pPr/>
              <a:t>19</a:t>
            </a:fld>
            <a:endParaRPr lang="en-US" alt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zh-CN" altLang="en-US"/>
              <a:t> </a:t>
            </a:r>
            <a:r>
              <a:rPr lang="en-US" altLang="zh-CN"/>
              <a:t>reasonable qualifications </a:t>
            </a:r>
            <a:endParaRPr lang="zh-CN" altLang="en-US"/>
          </a:p>
        </p:txBody>
      </p:sp>
      <p:sp>
        <p:nvSpPr>
          <p:cNvPr id="77827" name="Rectangle 3"/>
          <p:cNvSpPr>
            <a:spLocks noGrp="1" noChangeArrowheads="1"/>
          </p:cNvSpPr>
          <p:nvPr>
            <p:ph idx="1"/>
          </p:nvPr>
        </p:nvSpPr>
        <p:spPr/>
        <p:txBody>
          <a:bodyPr/>
          <a:lstStyle/>
          <a:p>
            <a:pPr>
              <a:lnSpc>
                <a:spcPct val="90000"/>
              </a:lnSpc>
            </a:pPr>
            <a:r>
              <a:rPr lang="en-US" altLang="zh-CN" sz="2800"/>
              <a:t>it would be wrong to conclude that the Orient was </a:t>
            </a:r>
            <a:r>
              <a:rPr lang="en-US" altLang="zh-CN" sz="2800" i="1"/>
              <a:t>essentially </a:t>
            </a:r>
            <a:r>
              <a:rPr lang="en-US" altLang="zh-CN" sz="2800"/>
              <a:t>an idea, or a creation with no corresponding reality. </a:t>
            </a:r>
          </a:p>
          <a:p>
            <a:pPr>
              <a:lnSpc>
                <a:spcPct val="90000"/>
              </a:lnSpc>
            </a:pPr>
            <a:r>
              <a:rPr lang="zh-CN" altLang="en-US" sz="2800"/>
              <a:t> </a:t>
            </a:r>
            <a:r>
              <a:rPr lang="en-US" altLang="zh-CN" sz="2800"/>
              <a:t>ideas, cultures, and histories cannot seriously be understood or studied without their force, or more precisely their configurations of power </a:t>
            </a:r>
          </a:p>
          <a:p>
            <a:pPr>
              <a:lnSpc>
                <a:spcPct val="90000"/>
              </a:lnSpc>
            </a:pPr>
            <a:r>
              <a:rPr lang="en-US" altLang="zh-CN" sz="2800"/>
              <a:t>One ought never to assume that the structure of Orientalism is nothing more than a structure of lies or of myths </a:t>
            </a:r>
            <a:endParaRPr lang="zh-CN" altLang="en-US" sz="2800"/>
          </a:p>
        </p:txBody>
      </p:sp>
      <p:sp>
        <p:nvSpPr>
          <p:cNvPr id="4" name="5 Slayt Numarası Yer Tutucusu"/>
          <p:cNvSpPr>
            <a:spLocks noGrp="1"/>
          </p:cNvSpPr>
          <p:nvPr>
            <p:ph type="sldNum" sz="quarter" idx="12"/>
          </p:nvPr>
        </p:nvSpPr>
        <p:spPr/>
        <p:txBody>
          <a:bodyPr/>
          <a:lstStyle/>
          <a:p>
            <a:fld id="{95DAA8D7-715A-4A0B-8142-100839D71CE9}" type="slidenum">
              <a:rPr lang="zh-CN" altLang="en-US"/>
              <a:pPr/>
              <a:t>20</a:t>
            </a:fld>
            <a:endParaRPr lang="en-US" alt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zh-CN"/>
              <a:t>Orientalism,</a:t>
            </a:r>
            <a:endParaRPr lang="zh-CN" altLang="en-US"/>
          </a:p>
        </p:txBody>
      </p:sp>
      <p:sp>
        <p:nvSpPr>
          <p:cNvPr id="78851" name="Rectangle 3"/>
          <p:cNvSpPr>
            <a:spLocks noGrp="1" noChangeArrowheads="1"/>
          </p:cNvSpPr>
          <p:nvPr>
            <p:ph idx="1"/>
          </p:nvPr>
        </p:nvSpPr>
        <p:spPr/>
        <p:txBody>
          <a:bodyPr/>
          <a:lstStyle/>
          <a:p>
            <a:pPr algn="ctr">
              <a:lnSpc>
                <a:spcPct val="90000"/>
              </a:lnSpc>
            </a:pPr>
            <a:r>
              <a:rPr lang="en-US" altLang="zh-CN" sz="2400"/>
              <a:t>is not an airy European fantasy about the Orient, </a:t>
            </a:r>
          </a:p>
          <a:p>
            <a:pPr algn="ctr">
              <a:lnSpc>
                <a:spcPct val="90000"/>
              </a:lnSpc>
              <a:buFont typeface="Wingdings" pitchFamily="2" charset="2"/>
              <a:buNone/>
            </a:pPr>
            <a:r>
              <a:rPr lang="en-US" altLang="zh-CN" sz="2400"/>
              <a:t>but a created body of theory and practice in which, </a:t>
            </a:r>
          </a:p>
          <a:p>
            <a:pPr algn="ctr">
              <a:lnSpc>
                <a:spcPct val="90000"/>
              </a:lnSpc>
              <a:buFont typeface="Wingdings" pitchFamily="2" charset="2"/>
              <a:buNone/>
            </a:pPr>
            <a:r>
              <a:rPr lang="en-US" altLang="zh-CN" sz="2400"/>
              <a:t> there has been a considerable material invest-ment.</a:t>
            </a:r>
          </a:p>
          <a:p>
            <a:pPr algn="ctr">
              <a:lnSpc>
                <a:spcPct val="90000"/>
              </a:lnSpc>
              <a:buFont typeface="Wingdings" pitchFamily="2" charset="2"/>
              <a:buNone/>
            </a:pPr>
            <a:endParaRPr lang="en-US" altLang="zh-CN" sz="2400"/>
          </a:p>
          <a:p>
            <a:pPr algn="ctr">
              <a:lnSpc>
                <a:spcPct val="90000"/>
              </a:lnSpc>
            </a:pPr>
            <a:r>
              <a:rPr lang="en-US" altLang="zh-CN" sz="2400"/>
              <a:t>The relationship between </a:t>
            </a:r>
          </a:p>
          <a:p>
            <a:pPr algn="ctr">
              <a:lnSpc>
                <a:spcPct val="90000"/>
              </a:lnSpc>
              <a:buFont typeface="Wingdings" pitchFamily="2" charset="2"/>
              <a:buNone/>
            </a:pPr>
            <a:r>
              <a:rPr lang="en-US" altLang="zh-CN" sz="2400"/>
              <a:t>Occident and Orient is </a:t>
            </a:r>
          </a:p>
          <a:p>
            <a:pPr algn="ctr">
              <a:lnSpc>
                <a:spcPct val="90000"/>
              </a:lnSpc>
              <a:buFont typeface="Wingdings" pitchFamily="2" charset="2"/>
              <a:buNone/>
            </a:pPr>
            <a:r>
              <a:rPr lang="en-US" altLang="zh-CN" sz="2400"/>
              <a:t>a relationship of </a:t>
            </a:r>
          </a:p>
          <a:p>
            <a:pPr algn="ctr">
              <a:lnSpc>
                <a:spcPct val="90000"/>
              </a:lnSpc>
              <a:buFont typeface="Wingdings" pitchFamily="2" charset="2"/>
              <a:buNone/>
            </a:pPr>
            <a:r>
              <a:rPr lang="en-US" altLang="zh-CN" sz="2400"/>
              <a:t>power, of domination, of varying degrees of a complex hegemony </a:t>
            </a:r>
          </a:p>
          <a:p>
            <a:pPr>
              <a:lnSpc>
                <a:spcPct val="90000"/>
              </a:lnSpc>
              <a:buFont typeface="Wingdings" pitchFamily="2" charset="2"/>
              <a:buNone/>
            </a:pPr>
            <a:endParaRPr lang="zh-CN" altLang="en-US" sz="2400"/>
          </a:p>
        </p:txBody>
      </p:sp>
      <p:sp>
        <p:nvSpPr>
          <p:cNvPr id="4" name="5 Slayt Numarası Yer Tutucusu"/>
          <p:cNvSpPr>
            <a:spLocks noGrp="1"/>
          </p:cNvSpPr>
          <p:nvPr>
            <p:ph type="sldNum" sz="quarter" idx="12"/>
          </p:nvPr>
        </p:nvSpPr>
        <p:spPr/>
        <p:txBody>
          <a:bodyPr/>
          <a:lstStyle/>
          <a:p>
            <a:fld id="{CC5843C5-958F-470F-9C5B-25E5310F757D}" type="slidenum">
              <a:rPr lang="zh-CN" altLang="en-US"/>
              <a:pPr/>
              <a:t>21</a:t>
            </a:fld>
            <a:endParaRPr lang="en-US" alt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zh-CN" b="1" i="1"/>
              <a:t>hegemony</a:t>
            </a:r>
            <a:r>
              <a:rPr lang="en-US" altLang="zh-CN"/>
              <a:t> </a:t>
            </a:r>
            <a:endParaRPr lang="zh-CN" altLang="en-US"/>
          </a:p>
        </p:txBody>
      </p:sp>
      <p:sp>
        <p:nvSpPr>
          <p:cNvPr id="79875" name="Rectangle 3"/>
          <p:cNvSpPr>
            <a:spLocks noGrp="1" noChangeArrowheads="1"/>
          </p:cNvSpPr>
          <p:nvPr>
            <p:ph idx="1"/>
          </p:nvPr>
        </p:nvSpPr>
        <p:spPr/>
        <p:txBody>
          <a:bodyPr>
            <a:normAutofit lnSpcReduction="10000"/>
          </a:bodyPr>
          <a:lstStyle/>
          <a:p>
            <a:r>
              <a:rPr lang="en-US" altLang="zh-CN" sz="2800" dirty="0" smtClean="0"/>
              <a:t>gives </a:t>
            </a:r>
            <a:r>
              <a:rPr lang="en-US" altLang="zh-CN" sz="2800" dirty="0" err="1"/>
              <a:t>Orientalism</a:t>
            </a:r>
            <a:r>
              <a:rPr lang="en-US" altLang="zh-CN" sz="2800" dirty="0"/>
              <a:t> the durability and the strength </a:t>
            </a:r>
          </a:p>
          <a:p>
            <a:pPr>
              <a:buNone/>
            </a:pPr>
            <a:r>
              <a:rPr lang="zh-CN" altLang="en-US" sz="2800" dirty="0"/>
              <a:t> </a:t>
            </a:r>
            <a:r>
              <a:rPr lang="en-US" altLang="zh-CN" sz="2800" dirty="0"/>
              <a:t>that culture hegemonic both in and outside Europe: the idea of European identity as a superior one in comparison with all the non-European peoples and cultures. </a:t>
            </a:r>
            <a:endParaRPr lang="tr-TR" altLang="zh-CN" sz="2800" dirty="0" smtClean="0"/>
          </a:p>
          <a:p>
            <a:pPr>
              <a:lnSpc>
                <a:spcPct val="80000"/>
              </a:lnSpc>
            </a:pPr>
            <a:r>
              <a:rPr lang="en-US" altLang="zh-CN" sz="2800" dirty="0" smtClean="0"/>
              <a:t>the imaginative examination of things Oriental was based more or less exclusively upon a sovereign Western consciousness out of whose unchallenged centrality an Oriental world emerged </a:t>
            </a:r>
          </a:p>
          <a:p>
            <a:pPr>
              <a:lnSpc>
                <a:spcPct val="80000"/>
              </a:lnSpc>
            </a:pPr>
            <a:endParaRPr lang="en-US" altLang="zh-CN" sz="2800" dirty="0" smtClean="0"/>
          </a:p>
          <a:p>
            <a:pPr>
              <a:lnSpc>
                <a:spcPct val="80000"/>
              </a:lnSpc>
            </a:pPr>
            <a:r>
              <a:rPr lang="en-US" altLang="zh-CN" sz="2800" dirty="0" smtClean="0"/>
              <a:t>"The Lustful Turk" </a:t>
            </a:r>
            <a:endParaRPr lang="zh-CN" altLang="en-US" sz="2800" dirty="0" smtClean="0"/>
          </a:p>
          <a:p>
            <a:pPr>
              <a:buNone/>
            </a:pPr>
            <a:endParaRPr lang="zh-CN" altLang="en-US" sz="2800" dirty="0"/>
          </a:p>
        </p:txBody>
      </p:sp>
      <p:sp>
        <p:nvSpPr>
          <p:cNvPr id="4" name="5 Slayt Numarası Yer Tutucusu"/>
          <p:cNvSpPr>
            <a:spLocks noGrp="1"/>
          </p:cNvSpPr>
          <p:nvPr>
            <p:ph type="sldNum" sz="quarter" idx="12"/>
          </p:nvPr>
        </p:nvSpPr>
        <p:spPr/>
        <p:txBody>
          <a:bodyPr/>
          <a:lstStyle/>
          <a:p>
            <a:fld id="{5CC906BD-A239-4F29-8EBB-81CCB5681402}" type="slidenum">
              <a:rPr lang="zh-CN" altLang="en-US"/>
              <a:pPr/>
              <a:t>22</a:t>
            </a:fld>
            <a:endParaRPr lang="en-US" alt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endParaRPr lang="zh-CN" altLang="en-US"/>
          </a:p>
        </p:txBody>
      </p:sp>
      <p:sp>
        <p:nvSpPr>
          <p:cNvPr id="64515" name="Rectangle 3"/>
          <p:cNvSpPr>
            <a:spLocks noGrp="1" noChangeArrowheads="1"/>
          </p:cNvSpPr>
          <p:nvPr>
            <p:ph idx="1"/>
          </p:nvPr>
        </p:nvSpPr>
        <p:spPr/>
        <p:txBody>
          <a:bodyPr/>
          <a:lstStyle/>
          <a:p>
            <a:pPr eaLnBrk="0" hangingPunct="0">
              <a:lnSpc>
                <a:spcPct val="90000"/>
              </a:lnSpc>
              <a:spcBef>
                <a:spcPct val="0"/>
              </a:spcBef>
              <a:buClrTx/>
              <a:buFontTx/>
              <a:buNone/>
            </a:pPr>
            <a:r>
              <a:rPr lang="en-US" altLang="zh-CN"/>
              <a:t>The Orient is not only adjacent to Europe; it is also the place of Europe’s greatest and richest and oldest colonies, </a:t>
            </a:r>
          </a:p>
          <a:p>
            <a:pPr eaLnBrk="0" hangingPunct="0">
              <a:lnSpc>
                <a:spcPct val="90000"/>
              </a:lnSpc>
              <a:spcBef>
                <a:spcPct val="0"/>
              </a:spcBef>
              <a:buClrTx/>
              <a:buFontTx/>
              <a:buNone/>
            </a:pPr>
            <a:endParaRPr lang="en-US" altLang="zh-CN"/>
          </a:p>
          <a:p>
            <a:pPr eaLnBrk="0" hangingPunct="0">
              <a:lnSpc>
                <a:spcPct val="90000"/>
              </a:lnSpc>
              <a:spcBef>
                <a:spcPct val="0"/>
              </a:spcBef>
              <a:buClrTx/>
              <a:buFontTx/>
              <a:buNone/>
            </a:pPr>
            <a:r>
              <a:rPr lang="en-US" altLang="zh-CN"/>
              <a:t>  the source of its civilizations and languages, its cultural contestant, </a:t>
            </a:r>
          </a:p>
          <a:p>
            <a:pPr eaLnBrk="0" hangingPunct="0">
              <a:lnSpc>
                <a:spcPct val="90000"/>
              </a:lnSpc>
              <a:spcBef>
                <a:spcPct val="0"/>
              </a:spcBef>
              <a:buClrTx/>
              <a:buFontTx/>
              <a:buNone/>
            </a:pPr>
            <a:endParaRPr lang="en-US" altLang="zh-CN"/>
          </a:p>
          <a:p>
            <a:pPr eaLnBrk="0" hangingPunct="0">
              <a:lnSpc>
                <a:spcPct val="90000"/>
              </a:lnSpc>
              <a:spcBef>
                <a:spcPct val="0"/>
              </a:spcBef>
              <a:buClrTx/>
              <a:buFontTx/>
              <a:buNone/>
            </a:pPr>
            <a:r>
              <a:rPr lang="en-US" altLang="zh-CN"/>
              <a:t>  and one of its deepest and most recurring images of the Other.</a:t>
            </a:r>
          </a:p>
          <a:p>
            <a:pPr>
              <a:lnSpc>
                <a:spcPct val="90000"/>
              </a:lnSpc>
            </a:pPr>
            <a:endParaRPr lang="zh-CN" altLang="en-US"/>
          </a:p>
        </p:txBody>
      </p:sp>
      <p:sp>
        <p:nvSpPr>
          <p:cNvPr id="4" name="5 Slayt Numarası Yer Tutucusu"/>
          <p:cNvSpPr>
            <a:spLocks noGrp="1"/>
          </p:cNvSpPr>
          <p:nvPr>
            <p:ph type="sldNum" sz="quarter" idx="12"/>
          </p:nvPr>
        </p:nvSpPr>
        <p:spPr/>
        <p:txBody>
          <a:bodyPr/>
          <a:lstStyle/>
          <a:p>
            <a:fld id="{2433E0BC-ED58-4279-83CC-52CA98CA29B0}" type="slidenum">
              <a:rPr lang="zh-CN" altLang="en-US"/>
              <a:pPr/>
              <a:t>23</a:t>
            </a:fld>
            <a:endParaRPr lang="en-US" altLang="zh-CN"/>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fontScale="90000"/>
          </a:bodyPr>
          <a:lstStyle/>
          <a:p>
            <a:r>
              <a:rPr lang="en-US" altLang="zh-CN" sz="2400">
                <a:latin typeface="Gourmand" pitchFamily="34" charset="0"/>
                <a:ea typeface="宋体" pitchFamily="2" charset="-122"/>
              </a:rPr>
              <a:t>Orientalism, </a:t>
            </a:r>
            <a:br>
              <a:rPr lang="en-US" altLang="zh-CN" sz="2400">
                <a:latin typeface="Gourmand" pitchFamily="34" charset="0"/>
                <a:ea typeface="宋体" pitchFamily="2" charset="-122"/>
              </a:rPr>
            </a:br>
            <a:r>
              <a:rPr lang="en-US" altLang="zh-CN" sz="2400">
                <a:latin typeface="Gourmand" pitchFamily="34" charset="0"/>
                <a:ea typeface="宋体" pitchFamily="2" charset="-122"/>
              </a:rPr>
              <a:t>designed to challenge the bias imbedded in the Western consciousness</a:t>
            </a:r>
            <a:endParaRPr lang="zh-CN" altLang="en-US" sz="2400">
              <a:latin typeface="Gourmand" pitchFamily="34" charset="0"/>
              <a:ea typeface="宋体" pitchFamily="2" charset="-122"/>
            </a:endParaRPr>
          </a:p>
        </p:txBody>
      </p:sp>
      <p:sp>
        <p:nvSpPr>
          <p:cNvPr id="65539" name="Rectangle 3"/>
          <p:cNvSpPr>
            <a:spLocks noGrp="1" noChangeArrowheads="1"/>
          </p:cNvSpPr>
          <p:nvPr>
            <p:ph idx="1"/>
          </p:nvPr>
        </p:nvSpPr>
        <p:spPr/>
        <p:txBody>
          <a:bodyPr/>
          <a:lstStyle/>
          <a:p>
            <a:r>
              <a:rPr lang="en-US" altLang="zh-CN"/>
              <a:t>The Orient was, for centuries, based upon an intellectual construct that reinforced conditions of inequality</a:t>
            </a:r>
          </a:p>
          <a:p>
            <a:endParaRPr lang="zh-CN" altLang="en-US"/>
          </a:p>
        </p:txBody>
      </p:sp>
      <p:sp>
        <p:nvSpPr>
          <p:cNvPr id="4" name="5 Slayt Numarası Yer Tutucusu"/>
          <p:cNvSpPr>
            <a:spLocks noGrp="1"/>
          </p:cNvSpPr>
          <p:nvPr>
            <p:ph type="sldNum" sz="quarter" idx="12"/>
          </p:nvPr>
        </p:nvSpPr>
        <p:spPr/>
        <p:txBody>
          <a:bodyPr/>
          <a:lstStyle/>
          <a:p>
            <a:fld id="{E66778CA-1A98-47D0-827D-77FB456C8955}" type="slidenum">
              <a:rPr lang="zh-CN" altLang="en-US"/>
              <a:pPr/>
              <a:t>24</a:t>
            </a:fld>
            <a:endParaRPr lang="en-US" altLang="zh-CN"/>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endParaRPr lang="zh-CN" altLang="en-US"/>
          </a:p>
        </p:txBody>
      </p:sp>
      <p:sp>
        <p:nvSpPr>
          <p:cNvPr id="66563" name="Rectangle 3"/>
          <p:cNvSpPr>
            <a:spLocks noGrp="1" noChangeArrowheads="1"/>
          </p:cNvSpPr>
          <p:nvPr>
            <p:ph idx="1"/>
          </p:nvPr>
        </p:nvSpPr>
        <p:spPr/>
        <p:txBody>
          <a:bodyPr/>
          <a:lstStyle/>
          <a:p>
            <a:pPr eaLnBrk="0" hangingPunct="0">
              <a:spcBef>
                <a:spcPct val="0"/>
              </a:spcBef>
              <a:buClrTx/>
              <a:buFontTx/>
              <a:buNone/>
            </a:pPr>
            <a:r>
              <a:rPr lang="en-US" altLang="zh-CN"/>
              <a:t>The most readily accepted designation for Orientalism is an academic one, and indeed the label still serves in a number of academic institutions. </a:t>
            </a:r>
          </a:p>
          <a:p>
            <a:pPr>
              <a:buFont typeface="Wingdings" pitchFamily="2" charset="2"/>
              <a:buNone/>
            </a:pPr>
            <a:endParaRPr lang="zh-CN" altLang="en-US"/>
          </a:p>
        </p:txBody>
      </p:sp>
      <p:sp>
        <p:nvSpPr>
          <p:cNvPr id="4" name="5 Slayt Numarası Yer Tutucusu"/>
          <p:cNvSpPr>
            <a:spLocks noGrp="1"/>
          </p:cNvSpPr>
          <p:nvPr>
            <p:ph type="sldNum" sz="quarter" idx="12"/>
          </p:nvPr>
        </p:nvSpPr>
        <p:spPr/>
        <p:txBody>
          <a:bodyPr/>
          <a:lstStyle/>
          <a:p>
            <a:fld id="{EEE1DD1D-1C1B-44C6-A7C8-68BD559D87E8}" type="slidenum">
              <a:rPr lang="zh-CN" altLang="en-US"/>
              <a:pPr/>
              <a:t>25</a:t>
            </a:fld>
            <a:endParaRPr lang="en-US" altLang="zh-CN"/>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endParaRPr lang="zh-CN" altLang="en-US"/>
          </a:p>
        </p:txBody>
      </p:sp>
      <p:sp>
        <p:nvSpPr>
          <p:cNvPr id="67587" name="Rectangle 3"/>
          <p:cNvSpPr>
            <a:spLocks noGrp="1" noChangeArrowheads="1"/>
          </p:cNvSpPr>
          <p:nvPr>
            <p:ph idx="1"/>
          </p:nvPr>
        </p:nvSpPr>
        <p:spPr/>
        <p:txBody>
          <a:bodyPr/>
          <a:lstStyle/>
          <a:p>
            <a:pPr>
              <a:lnSpc>
                <a:spcPct val="80000"/>
              </a:lnSpc>
            </a:pPr>
            <a:r>
              <a:rPr lang="en-US" altLang="zh-CN" sz="2400" b="1"/>
              <a:t>the corporate institution for dealing with the Orient-</a:t>
            </a:r>
          </a:p>
          <a:p>
            <a:pPr>
              <a:lnSpc>
                <a:spcPct val="80000"/>
              </a:lnSpc>
              <a:buFont typeface="Wingdings" pitchFamily="2" charset="2"/>
              <a:buNone/>
            </a:pPr>
            <a:r>
              <a:rPr lang="en-US" altLang="zh-CN" sz="2400" b="1"/>
              <a:t>    dealing with it by making statements about it, </a:t>
            </a:r>
          </a:p>
          <a:p>
            <a:pPr>
              <a:lnSpc>
                <a:spcPct val="80000"/>
              </a:lnSpc>
              <a:buFont typeface="Wingdings" pitchFamily="2" charset="2"/>
              <a:buNone/>
            </a:pPr>
            <a:r>
              <a:rPr lang="en-US" altLang="zh-CN" sz="2400" b="1"/>
              <a:t>    authorizing views of it, </a:t>
            </a:r>
          </a:p>
          <a:p>
            <a:pPr>
              <a:lnSpc>
                <a:spcPct val="80000"/>
              </a:lnSpc>
              <a:buFont typeface="Wingdings" pitchFamily="2" charset="2"/>
              <a:buNone/>
            </a:pPr>
            <a:r>
              <a:rPr lang="en-US" altLang="zh-CN" sz="2400" b="1"/>
              <a:t>    describing it, </a:t>
            </a:r>
          </a:p>
          <a:p>
            <a:pPr>
              <a:lnSpc>
                <a:spcPct val="80000"/>
              </a:lnSpc>
              <a:buFont typeface="Wingdings" pitchFamily="2" charset="2"/>
              <a:buNone/>
            </a:pPr>
            <a:r>
              <a:rPr lang="en-US" altLang="zh-CN" sz="2400" b="1"/>
              <a:t>    by teaching it,</a:t>
            </a:r>
          </a:p>
          <a:p>
            <a:pPr>
              <a:lnSpc>
                <a:spcPct val="80000"/>
              </a:lnSpc>
              <a:buFont typeface="Wingdings" pitchFamily="2" charset="2"/>
              <a:buNone/>
            </a:pPr>
            <a:r>
              <a:rPr lang="en-US" altLang="zh-CN" sz="2400" b="1"/>
              <a:t>         settling it, </a:t>
            </a:r>
          </a:p>
          <a:p>
            <a:pPr>
              <a:lnSpc>
                <a:spcPct val="80000"/>
              </a:lnSpc>
              <a:buFont typeface="Wingdings" pitchFamily="2" charset="2"/>
              <a:buNone/>
            </a:pPr>
            <a:r>
              <a:rPr lang="en-US" altLang="zh-CN" sz="2400" b="1"/>
              <a:t>         ruling over it: </a:t>
            </a:r>
          </a:p>
          <a:p>
            <a:pPr>
              <a:lnSpc>
                <a:spcPct val="80000"/>
              </a:lnSpc>
            </a:pPr>
            <a:endParaRPr lang="en-US" altLang="zh-CN" sz="2400" b="1"/>
          </a:p>
          <a:p>
            <a:pPr>
              <a:lnSpc>
                <a:spcPct val="80000"/>
              </a:lnSpc>
            </a:pPr>
            <a:r>
              <a:rPr lang="en-US" altLang="zh-CN" sz="2400" b="1"/>
              <a:t>in short, Orientalism as a Western style for dominating, restructuring, and having authority over the Orient.</a:t>
            </a:r>
          </a:p>
          <a:p>
            <a:pPr>
              <a:lnSpc>
                <a:spcPct val="80000"/>
              </a:lnSpc>
            </a:pPr>
            <a:endParaRPr lang="zh-CN" altLang="en-US" sz="2400"/>
          </a:p>
        </p:txBody>
      </p:sp>
      <p:sp>
        <p:nvSpPr>
          <p:cNvPr id="4" name="5 Slayt Numarası Yer Tutucusu"/>
          <p:cNvSpPr>
            <a:spLocks noGrp="1"/>
          </p:cNvSpPr>
          <p:nvPr>
            <p:ph type="sldNum" sz="quarter" idx="12"/>
          </p:nvPr>
        </p:nvSpPr>
        <p:spPr/>
        <p:txBody>
          <a:bodyPr/>
          <a:lstStyle/>
          <a:p>
            <a:fld id="{E7BCEA87-DEB3-478B-965C-0685448A6FE4}" type="slidenum">
              <a:rPr lang="zh-CN" altLang="en-US"/>
              <a:pPr/>
              <a:t>26</a:t>
            </a:fld>
            <a:endParaRPr lang="en-US" altLang="zh-CN"/>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a:bodyPr>
          <a:lstStyle/>
          <a:p>
            <a:endParaRPr lang="zh-CN" altLang="en-US" sz="4000" dirty="0"/>
          </a:p>
        </p:txBody>
      </p:sp>
      <p:sp>
        <p:nvSpPr>
          <p:cNvPr id="70659" name="Rectangle 3"/>
          <p:cNvSpPr>
            <a:spLocks noGrp="1" noChangeArrowheads="1"/>
          </p:cNvSpPr>
          <p:nvPr>
            <p:ph idx="1"/>
          </p:nvPr>
        </p:nvSpPr>
        <p:spPr/>
        <p:txBody>
          <a:bodyPr/>
          <a:lstStyle/>
          <a:p>
            <a:pPr>
              <a:lnSpc>
                <a:spcPct val="90000"/>
              </a:lnSpc>
            </a:pPr>
            <a:r>
              <a:rPr lang="en-US" altLang="zh-CN" sz="2800" dirty="0" err="1"/>
              <a:t>Orientalism</a:t>
            </a:r>
            <a:r>
              <a:rPr lang="en-US" altLang="zh-CN" sz="2800" dirty="0"/>
              <a:t> is </a:t>
            </a:r>
          </a:p>
          <a:p>
            <a:pPr>
              <a:lnSpc>
                <a:spcPct val="90000"/>
              </a:lnSpc>
            </a:pPr>
            <a:r>
              <a:rPr lang="en-US" altLang="zh-CN" sz="2800" dirty="0"/>
              <a:t>not a mere political subject matter or field that is reflected passively by culture, scholarship, or institutions; </a:t>
            </a:r>
          </a:p>
          <a:p>
            <a:pPr>
              <a:lnSpc>
                <a:spcPct val="90000"/>
              </a:lnSpc>
            </a:pPr>
            <a:r>
              <a:rPr lang="en-US" altLang="zh-CN" sz="2800" dirty="0"/>
              <a:t>nor is it a large and diffuse collection of texts about the Orient; </a:t>
            </a:r>
          </a:p>
          <a:p>
            <a:pPr>
              <a:lnSpc>
                <a:spcPct val="90000"/>
              </a:lnSpc>
            </a:pPr>
            <a:r>
              <a:rPr lang="en-US" altLang="zh-CN" sz="2800" dirty="0"/>
              <a:t>nor is it representative and expressive of some nefarious "Western" imperialist plot to hold down the "Oriental" world. </a:t>
            </a:r>
            <a:endParaRPr lang="zh-CN" altLang="en-US" sz="2800" dirty="0"/>
          </a:p>
        </p:txBody>
      </p:sp>
      <p:sp>
        <p:nvSpPr>
          <p:cNvPr id="4" name="5 Slayt Numarası Yer Tutucusu"/>
          <p:cNvSpPr>
            <a:spLocks noGrp="1"/>
          </p:cNvSpPr>
          <p:nvPr>
            <p:ph type="sldNum" sz="quarter" idx="12"/>
          </p:nvPr>
        </p:nvSpPr>
        <p:spPr/>
        <p:txBody>
          <a:bodyPr/>
          <a:lstStyle/>
          <a:p>
            <a:fld id="{4D619778-8A13-44AD-9BB7-DA5133FA99DA}" type="slidenum">
              <a:rPr lang="zh-CN" altLang="en-US"/>
              <a:pPr/>
              <a:t>27</a:t>
            </a:fld>
            <a:endParaRPr lang="en-US" altLang="zh-CN"/>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fontScale="90000"/>
          </a:bodyPr>
          <a:lstStyle/>
          <a:p>
            <a:r>
              <a:rPr lang="en-US" altLang="zh-CN" sz="4000"/>
              <a:t>Orientalism </a:t>
            </a:r>
            <a:br>
              <a:rPr lang="en-US" altLang="zh-CN" sz="4000"/>
            </a:br>
            <a:endParaRPr lang="zh-CN" altLang="en-US" sz="4000"/>
          </a:p>
        </p:txBody>
      </p:sp>
      <p:sp>
        <p:nvSpPr>
          <p:cNvPr id="81923" name="Rectangle 3"/>
          <p:cNvSpPr>
            <a:spLocks noGrp="1" noChangeArrowheads="1"/>
          </p:cNvSpPr>
          <p:nvPr>
            <p:ph idx="1"/>
          </p:nvPr>
        </p:nvSpPr>
        <p:spPr/>
        <p:txBody>
          <a:bodyPr/>
          <a:lstStyle/>
          <a:p>
            <a:pPr>
              <a:lnSpc>
                <a:spcPct val="90000"/>
              </a:lnSpc>
            </a:pPr>
            <a:r>
              <a:rPr lang="zh-CN" altLang="en-US"/>
              <a:t> </a:t>
            </a:r>
            <a:r>
              <a:rPr lang="en-US" altLang="zh-CN"/>
              <a:t>realizing--</a:t>
            </a:r>
            <a:r>
              <a:rPr lang="zh-CN" altLang="en-US"/>
              <a:t> </a:t>
            </a:r>
            <a:r>
              <a:rPr lang="en-US" altLang="zh-CN"/>
              <a:t>political imperialism governs an entire field of study, imagination, and scholarly institutions </a:t>
            </a:r>
          </a:p>
          <a:p>
            <a:pPr>
              <a:lnSpc>
                <a:spcPct val="90000"/>
              </a:lnSpc>
            </a:pPr>
            <a:endParaRPr lang="zh-CN" altLang="en-US"/>
          </a:p>
          <a:p>
            <a:pPr>
              <a:lnSpc>
                <a:spcPct val="90000"/>
              </a:lnSpc>
            </a:pPr>
            <a:r>
              <a:rPr lang="en-US" altLang="zh-CN"/>
              <a:t>a dynamic exchange</a:t>
            </a:r>
          </a:p>
          <a:p>
            <a:pPr>
              <a:lnSpc>
                <a:spcPct val="90000"/>
              </a:lnSpc>
              <a:buFont typeface="Wingdings" pitchFamily="2" charset="2"/>
              <a:buNone/>
            </a:pPr>
            <a:r>
              <a:rPr lang="en-US" altLang="zh-CN"/>
              <a:t>between individual authors and the large political concerns shaped by the three great empires </a:t>
            </a:r>
            <a:endParaRPr lang="zh-CN" altLang="en-US"/>
          </a:p>
          <a:p>
            <a:pPr>
              <a:lnSpc>
                <a:spcPct val="90000"/>
              </a:lnSpc>
              <a:buFont typeface="Wingdings" pitchFamily="2" charset="2"/>
              <a:buNone/>
            </a:pPr>
            <a:endParaRPr lang="en-US" altLang="zh-CN"/>
          </a:p>
          <a:p>
            <a:pPr>
              <a:lnSpc>
                <a:spcPct val="90000"/>
              </a:lnSpc>
              <a:buFont typeface="Wingdings" pitchFamily="2" charset="2"/>
              <a:buNone/>
            </a:pPr>
            <a:endParaRPr lang="zh-CN" altLang="en-US"/>
          </a:p>
        </p:txBody>
      </p:sp>
      <p:sp>
        <p:nvSpPr>
          <p:cNvPr id="4" name="5 Slayt Numarası Yer Tutucusu"/>
          <p:cNvSpPr>
            <a:spLocks noGrp="1"/>
          </p:cNvSpPr>
          <p:nvPr>
            <p:ph type="sldNum" sz="quarter" idx="12"/>
          </p:nvPr>
        </p:nvSpPr>
        <p:spPr/>
        <p:txBody>
          <a:bodyPr/>
          <a:lstStyle/>
          <a:p>
            <a:fld id="{710D1B35-0584-4263-8F73-BA4141F34D7D}" type="slidenum">
              <a:rPr lang="zh-CN" altLang="en-US"/>
              <a:pPr/>
              <a:t>28</a:t>
            </a:fld>
            <a:endParaRPr lang="en-US" altLang="zh-C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r>
              <a:rPr lang="zh-CN" altLang="en-US" sz="4000" dirty="0"/>
              <a:t> </a:t>
            </a:r>
            <a:r>
              <a:rPr lang="en-US" altLang="zh-CN" sz="4000" dirty="0"/>
              <a:t>principal methodological devices for studying authority </a:t>
            </a:r>
            <a:endParaRPr lang="zh-CN" altLang="en-US" sz="4000" dirty="0"/>
          </a:p>
        </p:txBody>
      </p:sp>
      <p:sp>
        <p:nvSpPr>
          <p:cNvPr id="82947" name="Rectangle 3"/>
          <p:cNvSpPr>
            <a:spLocks noGrp="1" noChangeArrowheads="1"/>
          </p:cNvSpPr>
          <p:nvPr>
            <p:ph idx="1"/>
          </p:nvPr>
        </p:nvSpPr>
        <p:spPr/>
        <p:txBody>
          <a:bodyPr/>
          <a:lstStyle/>
          <a:p>
            <a:pPr>
              <a:lnSpc>
                <a:spcPct val="80000"/>
              </a:lnSpc>
            </a:pPr>
            <a:r>
              <a:rPr lang="en-US" altLang="zh-CN" sz="2800" dirty="0"/>
              <a:t> </a:t>
            </a:r>
            <a:r>
              <a:rPr lang="en-US" altLang="zh-CN" sz="2800" i="1" dirty="0"/>
              <a:t>strategic location</a:t>
            </a:r>
          </a:p>
          <a:p>
            <a:pPr>
              <a:lnSpc>
                <a:spcPct val="80000"/>
              </a:lnSpc>
            </a:pPr>
            <a:r>
              <a:rPr lang="en-US" altLang="zh-CN" sz="2800" dirty="0"/>
              <a:t>a way of describing the author's position in a text with regard to the Oriental material he writes about </a:t>
            </a:r>
          </a:p>
          <a:p>
            <a:pPr>
              <a:lnSpc>
                <a:spcPct val="80000"/>
              </a:lnSpc>
            </a:pPr>
            <a:r>
              <a:rPr lang="en-US" altLang="zh-CN" sz="2800" dirty="0"/>
              <a:t>and </a:t>
            </a:r>
            <a:r>
              <a:rPr lang="en-US" altLang="zh-CN" sz="2800" i="1" dirty="0"/>
              <a:t>strategic formation</a:t>
            </a:r>
          </a:p>
          <a:p>
            <a:pPr>
              <a:lnSpc>
                <a:spcPct val="80000"/>
              </a:lnSpc>
            </a:pPr>
            <a:r>
              <a:rPr lang="en-US" altLang="zh-CN" sz="2800" dirty="0"/>
              <a:t>a way of analyzing the relationship between texts and the way in which groups of texts, types of texts, even textual genres, acquire mass, density, and referential power among themselves and thereafter in the culture at large. </a:t>
            </a:r>
          </a:p>
        </p:txBody>
      </p:sp>
      <p:sp>
        <p:nvSpPr>
          <p:cNvPr id="4" name="5 Slayt Numarası Yer Tutucusu"/>
          <p:cNvSpPr>
            <a:spLocks noGrp="1"/>
          </p:cNvSpPr>
          <p:nvPr>
            <p:ph type="sldNum" sz="quarter" idx="12"/>
          </p:nvPr>
        </p:nvSpPr>
        <p:spPr/>
        <p:txBody>
          <a:bodyPr/>
          <a:lstStyle/>
          <a:p>
            <a:fld id="{030E4236-0516-4DEA-B55A-3B92AD2A4B56}" type="slidenum">
              <a:rPr lang="zh-CN" altLang="en-US"/>
              <a:pPr/>
              <a:t>29</a:t>
            </a:fld>
            <a:endParaRPr lang="en-US" altLang="zh-C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ormAutofit fontScale="90000"/>
          </a:bodyPr>
          <a:lstStyle/>
          <a:p>
            <a:r>
              <a:rPr lang="en-US" altLang="zh-CN" sz="4000"/>
              <a:t>Everyone who writes </a:t>
            </a:r>
            <a:br>
              <a:rPr lang="en-US" altLang="zh-CN" sz="4000"/>
            </a:br>
            <a:r>
              <a:rPr lang="en-US" altLang="zh-CN" sz="4000"/>
              <a:t>about the Orient must </a:t>
            </a:r>
            <a:br>
              <a:rPr lang="en-US" altLang="zh-CN" sz="4000"/>
            </a:br>
            <a:r>
              <a:rPr lang="en-US" altLang="zh-CN" sz="4000"/>
              <a:t>locate himself vis-å-vis the Orient </a:t>
            </a:r>
            <a:endParaRPr lang="zh-CN" altLang="en-US" sz="4000"/>
          </a:p>
        </p:txBody>
      </p:sp>
      <p:sp>
        <p:nvSpPr>
          <p:cNvPr id="83971" name="Rectangle 3"/>
          <p:cNvSpPr>
            <a:spLocks noGrp="1" noChangeArrowheads="1"/>
          </p:cNvSpPr>
          <p:nvPr>
            <p:ph idx="1"/>
          </p:nvPr>
        </p:nvSpPr>
        <p:spPr/>
        <p:txBody>
          <a:bodyPr/>
          <a:lstStyle/>
          <a:p>
            <a:endParaRPr lang="en-US" altLang="zh-CN"/>
          </a:p>
          <a:p>
            <a:r>
              <a:rPr lang="en-US" altLang="zh-CN"/>
              <a:t>Every writer on the Orient (and this is true even of Homer) assumes some Oriental precedent, some previous knowledge of the Orient, to which he refers and on which he relies. </a:t>
            </a:r>
            <a:endParaRPr lang="zh-CN" altLang="en-US"/>
          </a:p>
        </p:txBody>
      </p:sp>
      <p:sp>
        <p:nvSpPr>
          <p:cNvPr id="4" name="5 Slayt Numarası Yer Tutucusu"/>
          <p:cNvSpPr>
            <a:spLocks noGrp="1"/>
          </p:cNvSpPr>
          <p:nvPr>
            <p:ph type="sldNum" sz="quarter" idx="12"/>
          </p:nvPr>
        </p:nvSpPr>
        <p:spPr/>
        <p:txBody>
          <a:bodyPr/>
          <a:lstStyle/>
          <a:p>
            <a:fld id="{6CF05AED-408C-42E8-9A72-BC3D75734230}" type="slidenum">
              <a:rPr lang="zh-CN" altLang="en-US"/>
              <a:pPr/>
              <a:t>30</a:t>
            </a:fld>
            <a:endParaRPr lang="en-US" altLang="zh-C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endParaRPr lang="zh-CN" altLang="en-US"/>
          </a:p>
        </p:txBody>
      </p:sp>
      <p:sp>
        <p:nvSpPr>
          <p:cNvPr id="86019" name="Rectangle 3"/>
          <p:cNvSpPr>
            <a:spLocks noGrp="1" noChangeArrowheads="1"/>
          </p:cNvSpPr>
          <p:nvPr>
            <p:ph idx="1"/>
          </p:nvPr>
        </p:nvSpPr>
        <p:spPr/>
        <p:txBody>
          <a:bodyPr/>
          <a:lstStyle/>
          <a:p>
            <a:r>
              <a:rPr lang="en-US" altLang="zh-CN" dirty="0"/>
              <a:t>Thus there was ( and is) </a:t>
            </a:r>
          </a:p>
          <a:p>
            <a:pPr>
              <a:buFont typeface="Wingdings" pitchFamily="2" charset="2"/>
              <a:buNone/>
            </a:pPr>
            <a:r>
              <a:rPr lang="en-US" altLang="zh-CN" dirty="0"/>
              <a:t>a linguistic Orient, </a:t>
            </a:r>
          </a:p>
          <a:p>
            <a:pPr>
              <a:buFont typeface="Wingdings" pitchFamily="2" charset="2"/>
              <a:buNone/>
            </a:pPr>
            <a:r>
              <a:rPr lang="en-US" altLang="zh-CN" dirty="0"/>
              <a:t>a Freudian Orient, </a:t>
            </a:r>
          </a:p>
          <a:p>
            <a:pPr>
              <a:buFont typeface="Wingdings" pitchFamily="2" charset="2"/>
              <a:buNone/>
            </a:pPr>
            <a:r>
              <a:rPr lang="en-US" altLang="zh-CN" dirty="0"/>
              <a:t>a </a:t>
            </a:r>
            <a:r>
              <a:rPr lang="en-US" altLang="zh-CN" dirty="0" err="1"/>
              <a:t>Spenglerian</a:t>
            </a:r>
            <a:r>
              <a:rPr lang="en-US" altLang="zh-CN" dirty="0"/>
              <a:t> Orient, </a:t>
            </a:r>
          </a:p>
          <a:p>
            <a:pPr>
              <a:buFont typeface="Wingdings" pitchFamily="2" charset="2"/>
              <a:buNone/>
            </a:pPr>
            <a:r>
              <a:rPr lang="en-US" altLang="zh-CN" dirty="0"/>
              <a:t>a Darwinian Orient, </a:t>
            </a:r>
          </a:p>
          <a:p>
            <a:pPr>
              <a:buFont typeface="Wingdings" pitchFamily="2" charset="2"/>
              <a:buNone/>
            </a:pPr>
            <a:r>
              <a:rPr lang="en-US" altLang="zh-CN" dirty="0"/>
              <a:t>a racist Orient</a:t>
            </a:r>
          </a:p>
          <a:p>
            <a:pPr>
              <a:buFont typeface="Wingdings" pitchFamily="2" charset="2"/>
              <a:buNone/>
            </a:pPr>
            <a:r>
              <a:rPr lang="en-US" altLang="zh-CN" dirty="0"/>
              <a:t>—and so on. </a:t>
            </a:r>
            <a:endParaRPr lang="zh-CN" altLang="en-US" dirty="0"/>
          </a:p>
        </p:txBody>
      </p:sp>
      <p:sp>
        <p:nvSpPr>
          <p:cNvPr id="4" name="5 Slayt Numarası Yer Tutucusu"/>
          <p:cNvSpPr>
            <a:spLocks noGrp="1"/>
          </p:cNvSpPr>
          <p:nvPr>
            <p:ph type="sldNum" sz="quarter" idx="12"/>
          </p:nvPr>
        </p:nvSpPr>
        <p:spPr/>
        <p:txBody>
          <a:bodyPr/>
          <a:lstStyle/>
          <a:p>
            <a:fld id="{C12D36AA-ADD8-46C5-8704-6497AE11DC8F}" type="slidenum">
              <a:rPr lang="zh-CN" altLang="en-US"/>
              <a:pPr/>
              <a:t>31</a:t>
            </a:fld>
            <a:endParaRPr lang="en-US" altLang="zh-CN"/>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653</TotalTime>
  <Words>1783</Words>
  <Application>Microsoft PowerPoint</Application>
  <PresentationFormat>Ekran Gösterisi (4:3)</PresentationFormat>
  <Paragraphs>154</Paragraphs>
  <Slides>31</Slides>
  <Notes>0</Notes>
  <HiddenSlides>0</HiddenSlides>
  <MMClips>0</MMClips>
  <ScaleCrop>false</ScaleCrop>
  <HeadingPairs>
    <vt:vector size="4" baseType="variant">
      <vt:variant>
        <vt:lpstr>Tema</vt:lpstr>
      </vt:variant>
      <vt:variant>
        <vt:i4>1</vt:i4>
      </vt:variant>
      <vt:variant>
        <vt:lpstr>Slayt Başlıkları</vt:lpstr>
      </vt:variant>
      <vt:variant>
        <vt:i4>31</vt:i4>
      </vt:variant>
    </vt:vector>
  </HeadingPairs>
  <TitlesOfParts>
    <vt:vector size="32" baseType="lpstr">
      <vt:lpstr>Ofis Teması</vt:lpstr>
      <vt:lpstr>The Motives for British Colonization</vt:lpstr>
      <vt:lpstr>Puritans</vt:lpstr>
      <vt:lpstr>Economic Developments</vt:lpstr>
      <vt:lpstr>Money-Based Economy</vt:lpstr>
      <vt:lpstr>The Enclosure Movement</vt:lpstr>
      <vt:lpstr>Cloth-Making</vt:lpstr>
      <vt:lpstr>Foreign Commerce</vt:lpstr>
      <vt:lpstr>Opportunities in New World</vt:lpstr>
      <vt:lpstr>Slayt 9</vt:lpstr>
      <vt:lpstr>Orientalism</vt:lpstr>
      <vt:lpstr>Slayt 11</vt:lpstr>
      <vt:lpstr>Slayt 12</vt:lpstr>
      <vt:lpstr>Slayt 13</vt:lpstr>
      <vt:lpstr>Slayt 14</vt:lpstr>
      <vt:lpstr>Orientalism was such a controversial essay that it was able to impact many different thought genres after the first couple years of its publication. </vt:lpstr>
      <vt:lpstr>Slayt 16</vt:lpstr>
      <vt:lpstr>the Other </vt:lpstr>
      <vt:lpstr>the methodological problems </vt:lpstr>
      <vt:lpstr>Orientalism derives from …</vt:lpstr>
      <vt:lpstr> reasonable qualifications </vt:lpstr>
      <vt:lpstr>Orientalism,</vt:lpstr>
      <vt:lpstr>hegemony </vt:lpstr>
      <vt:lpstr>Slayt 23</vt:lpstr>
      <vt:lpstr>Orientalism,  designed to challenge the bias imbedded in the Western consciousness</vt:lpstr>
      <vt:lpstr>Slayt 25</vt:lpstr>
      <vt:lpstr>Slayt 26</vt:lpstr>
      <vt:lpstr>Slayt 27</vt:lpstr>
      <vt:lpstr>Orientalism  </vt:lpstr>
      <vt:lpstr> principal methodological devices for studying authority </vt:lpstr>
      <vt:lpstr>Everyone who writes  about the Orient must  locate himself vis-å-vis the Orient </vt:lpstr>
      <vt:lpstr>Slayt 31</vt:lpstr>
    </vt:vector>
  </TitlesOfParts>
  <Company>yjl isaac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yjl isaac</dc:creator>
  <cp:lastModifiedBy>Asus</cp:lastModifiedBy>
  <cp:revision>75</cp:revision>
  <dcterms:created xsi:type="dcterms:W3CDTF">2008-09-03T08:48:40Z</dcterms:created>
  <dcterms:modified xsi:type="dcterms:W3CDTF">2017-02-22T07:23:46Z</dcterms:modified>
</cp:coreProperties>
</file>